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Lora"/>
      <p:regular r:id="rId17"/>
    </p:embeddedFont>
    <p:embeddedFont>
      <p:font typeface="Lora"/>
      <p:regular r:id="rId18"/>
    </p:embeddedFont>
    <p:embeddedFont>
      <p:font typeface="Lora"/>
      <p:regular r:id="rId19"/>
    </p:embeddedFont>
    <p:embeddedFont>
      <p:font typeface="Lora"/>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s>
</file>

<file path=ppt/media/>
</file>

<file path=ppt/media/image-1-1.png>
</file>

<file path=ppt/media/image-1-2.png>
</file>

<file path=ppt/media/image-10-1.png>
</file>

<file path=ppt/media/image-10-2.png>
</file>

<file path=ppt/media/image-10-3.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2-2.png>
</file>

<file path=ppt/media/image-2-3.png>
</file>

<file path=ppt/media/image-3-1.png>
</file>

<file path=ppt/media/image-5-1.png>
</file>

<file path=ppt/media/image-5-2.png>
</file>

<file path=ppt/media/image-5-3.png>
</file>

<file path=ppt/media/image-5-4.png>
</file>

<file path=ppt/media/image-5-5.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7-1.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slideLayout" Target="../slideLayouts/slideLayout11.xml"/><Relationship Id="rId5"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slideLayout" Target="../slideLayouts/slideLayout3.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slideLayout" Target="../slideLayouts/slideLayout6.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image" Target="../media/image-6-6.png"/><Relationship Id="rId7" Type="http://schemas.openxmlformats.org/officeDocument/2006/relationships/image" Target="../media/image-6-7.png"/><Relationship Id="rId8" Type="http://schemas.openxmlformats.org/officeDocument/2006/relationships/image" Target="../media/image-6-8.png"/><Relationship Id="rId9" Type="http://schemas.openxmlformats.org/officeDocument/2006/relationships/slideLayout" Target="../slideLayouts/slideLayout7.xml"/><Relationship Id="rId10"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image" Target="../media/image-8-6.png"/><Relationship Id="rId7" Type="http://schemas.openxmlformats.org/officeDocument/2006/relationships/image" Target="../media/image-8-7.png"/><Relationship Id="rId8" Type="http://schemas.openxmlformats.org/officeDocument/2006/relationships/image" Target="../media/image-8-8.png"/><Relationship Id="rId9" Type="http://schemas.openxmlformats.org/officeDocument/2006/relationships/slideLayout" Target="../slideLayouts/slideLayout9.xml"/><Relationship Id="rId10"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695694"/>
            <a:ext cx="7468553" cy="1408033"/>
          </a:xfrm>
          <a:prstGeom prst="rect">
            <a:avLst/>
          </a:prstGeom>
          <a:noFill/>
          <a:ln/>
        </p:spPr>
        <p:txBody>
          <a:bodyPr wrap="square" lIns="0" tIns="0" rIns="0" bIns="0" rtlCol="0" anchor="t"/>
          <a:lstStyle/>
          <a:p>
            <a:pPr algn="l" indent="0" marL="0">
              <a:lnSpc>
                <a:spcPts val="5500"/>
              </a:lnSpc>
              <a:buNone/>
            </a:pPr>
            <a:r>
              <a:rPr lang="en-US" sz="4400" dirty="0">
                <a:solidFill>
                  <a:srgbClr val="38512F"/>
                </a:solidFill>
                <a:latin typeface="Lora" pitchFamily="34" charset="0"/>
                <a:ea typeface="Lora" pitchFamily="34" charset="-122"/>
                <a:cs typeface="Lora" pitchFamily="34" charset="-120"/>
              </a:rPr>
              <a:t>Number Theory and Cryptography</a:t>
            </a:r>
            <a:endParaRPr lang="en-US" sz="4400" dirty="0"/>
          </a:p>
        </p:txBody>
      </p:sp>
      <p:sp>
        <p:nvSpPr>
          <p:cNvPr id="4" name="Text 1"/>
          <p:cNvSpPr/>
          <p:nvPr/>
        </p:nvSpPr>
        <p:spPr>
          <a:xfrm>
            <a:off x="6324124" y="4462701"/>
            <a:ext cx="7468553" cy="383024"/>
          </a:xfrm>
          <a:prstGeom prst="rect">
            <a:avLst/>
          </a:prstGeom>
          <a:noFill/>
          <a:ln/>
        </p:spPr>
        <p:txBody>
          <a:bodyPr wrap="none" lIns="0" tIns="0" rIns="0" bIns="0" rtlCol="0" anchor="t"/>
          <a:lstStyle/>
          <a:p>
            <a:pPr algn="l" indent="0" marL="0">
              <a:lnSpc>
                <a:spcPts val="3000"/>
              </a:lnSpc>
              <a:buNone/>
            </a:pPr>
            <a:endParaRPr lang="en-US" sz="1850" dirty="0"/>
          </a:p>
        </p:txBody>
      </p:sp>
      <p:sp>
        <p:nvSpPr>
          <p:cNvPr id="5" name="Shape 2"/>
          <p:cNvSpPr/>
          <p:nvPr/>
        </p:nvSpPr>
        <p:spPr>
          <a:xfrm>
            <a:off x="6324124" y="5132784"/>
            <a:ext cx="382905" cy="382905"/>
          </a:xfrm>
          <a:prstGeom prst="roundRect">
            <a:avLst>
              <a:gd name="adj" fmla="val 23878209"/>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6331744" y="5140404"/>
            <a:ext cx="367665" cy="367665"/>
          </a:xfrm>
          <a:prstGeom prst="rect">
            <a:avLst/>
          </a:prstGeom>
        </p:spPr>
      </p:pic>
      <p:sp>
        <p:nvSpPr>
          <p:cNvPr id="7" name="Text 3"/>
          <p:cNvSpPr/>
          <p:nvPr/>
        </p:nvSpPr>
        <p:spPr>
          <a:xfrm>
            <a:off x="6826687" y="5114925"/>
            <a:ext cx="1230154" cy="418862"/>
          </a:xfrm>
          <a:prstGeom prst="rect">
            <a:avLst/>
          </a:prstGeom>
          <a:noFill/>
          <a:ln/>
        </p:spPr>
        <p:txBody>
          <a:bodyPr wrap="none" lIns="0" tIns="0" rIns="0" bIns="0" rtlCol="0" anchor="t"/>
          <a:lstStyle/>
          <a:p>
            <a:pPr algn="l" indent="0" marL="0">
              <a:lnSpc>
                <a:spcPts val="3250"/>
              </a:lnSpc>
              <a:buNone/>
            </a:pPr>
            <a:r>
              <a:rPr lang="en-US" sz="2350" b="1" dirty="0">
                <a:solidFill>
                  <a:srgbClr val="3A3630"/>
                </a:solidFill>
                <a:latin typeface="Source Sans Pro Bold" pitchFamily="34" charset="0"/>
                <a:ea typeface="Source Sans Pro Bold" pitchFamily="34" charset="-122"/>
                <a:cs typeface="Source Sans Pro Bold" pitchFamily="34" charset="-120"/>
              </a:rPr>
              <a:t>by Dyllan</a:t>
            </a:r>
            <a:endParaRPr lang="en-US" sz="23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11530" y="637580"/>
            <a:ext cx="7421642" cy="681871"/>
          </a:xfrm>
          <a:prstGeom prst="rect">
            <a:avLst/>
          </a:prstGeom>
          <a:noFill/>
          <a:ln/>
        </p:spPr>
        <p:txBody>
          <a:bodyPr wrap="none" lIns="0" tIns="0" rIns="0" bIns="0" rtlCol="0" anchor="t"/>
          <a:lstStyle/>
          <a:p>
            <a:pPr algn="l" indent="0" marL="0">
              <a:lnSpc>
                <a:spcPts val="5350"/>
              </a:lnSpc>
              <a:buNone/>
            </a:pPr>
            <a:r>
              <a:rPr lang="en-US" sz="4250" dirty="0">
                <a:solidFill>
                  <a:srgbClr val="38512F"/>
                </a:solidFill>
                <a:latin typeface="Lora" pitchFamily="34" charset="0"/>
                <a:ea typeface="Lora" pitchFamily="34" charset="-122"/>
                <a:cs typeface="Lora" pitchFamily="34" charset="-120"/>
              </a:rPr>
              <a:t>Applications in Cryptography</a:t>
            </a:r>
            <a:endParaRPr lang="en-US" sz="4250" dirty="0"/>
          </a:p>
        </p:txBody>
      </p:sp>
      <p:pic>
        <p:nvPicPr>
          <p:cNvPr id="3" name="Image 0" descr="preencoded.png">    </p:cNvPr>
          <p:cNvPicPr>
            <a:picLocks noChangeAspect="1"/>
          </p:cNvPicPr>
          <p:nvPr/>
        </p:nvPicPr>
        <p:blipFill>
          <a:blip r:embed="rId1"/>
          <a:stretch>
            <a:fillRect/>
          </a:stretch>
        </p:blipFill>
        <p:spPr>
          <a:xfrm>
            <a:off x="811530" y="1783080"/>
            <a:ext cx="4103846" cy="2536269"/>
          </a:xfrm>
          <a:prstGeom prst="rect">
            <a:avLst/>
          </a:prstGeom>
        </p:spPr>
      </p:pic>
      <p:sp>
        <p:nvSpPr>
          <p:cNvPr id="4" name="Text 1"/>
          <p:cNvSpPr/>
          <p:nvPr/>
        </p:nvSpPr>
        <p:spPr>
          <a:xfrm>
            <a:off x="811530" y="4609148"/>
            <a:ext cx="3159323" cy="340876"/>
          </a:xfrm>
          <a:prstGeom prst="rect">
            <a:avLst/>
          </a:prstGeom>
          <a:noFill/>
          <a:ln/>
        </p:spPr>
        <p:txBody>
          <a:bodyPr wrap="none" lIns="0" tIns="0" rIns="0" bIns="0" rtlCol="0" anchor="t"/>
          <a:lstStyle/>
          <a:p>
            <a:pPr algn="l" indent="0" marL="0">
              <a:lnSpc>
                <a:spcPts val="2650"/>
              </a:lnSpc>
              <a:buNone/>
            </a:pPr>
            <a:r>
              <a:rPr lang="en-US" sz="2100" dirty="0">
                <a:solidFill>
                  <a:srgbClr val="3A3630"/>
                </a:solidFill>
                <a:latin typeface="Lora" pitchFamily="34" charset="0"/>
                <a:ea typeface="Lora" pitchFamily="34" charset="-122"/>
                <a:cs typeface="Lora" pitchFamily="34" charset="-120"/>
              </a:rPr>
              <a:t>Public Key Cryptography</a:t>
            </a:r>
            <a:endParaRPr lang="en-US" sz="2100" dirty="0"/>
          </a:p>
        </p:txBody>
      </p:sp>
      <p:sp>
        <p:nvSpPr>
          <p:cNvPr id="5" name="Text 2"/>
          <p:cNvSpPr/>
          <p:nvPr/>
        </p:nvSpPr>
        <p:spPr>
          <a:xfrm>
            <a:off x="811530" y="5089088"/>
            <a:ext cx="4103846" cy="2596158"/>
          </a:xfrm>
          <a:prstGeom prst="rect">
            <a:avLst/>
          </a:prstGeom>
          <a:noFill/>
          <a:ln/>
        </p:spPr>
        <p:txBody>
          <a:bodyPr wrap="square" lIns="0" tIns="0" rIns="0" bIns="0" rtlCol="0" anchor="t"/>
          <a:lstStyle/>
          <a:p>
            <a:pPr algn="l" indent="0" marL="0">
              <a:lnSpc>
                <a:spcPts val="2900"/>
              </a:lnSpc>
              <a:buNone/>
            </a:pPr>
            <a:r>
              <a:rPr lang="en-US" sz="1800" dirty="0">
                <a:solidFill>
                  <a:srgbClr val="3A3630"/>
                </a:solidFill>
                <a:latin typeface="Source Sans Pro" pitchFamily="34" charset="0"/>
                <a:ea typeface="Source Sans Pro" pitchFamily="34" charset="-122"/>
                <a:cs typeface="Source Sans Pro" pitchFamily="34" charset="-120"/>
              </a:rPr>
              <a:t>Systems like RSA rely on the computational difficulty of factoring large numbers into their prime components. The security comes from the asymmetry between the ease of multiplying large primes versus the difficulty of factoring their product.</a:t>
            </a:r>
            <a:endParaRPr lang="en-US" sz="1800" dirty="0"/>
          </a:p>
        </p:txBody>
      </p:sp>
      <p:pic>
        <p:nvPicPr>
          <p:cNvPr id="6" name="Image 1" descr="preencoded.png">    </p:cNvPr>
          <p:cNvPicPr>
            <a:picLocks noChangeAspect="1"/>
          </p:cNvPicPr>
          <p:nvPr/>
        </p:nvPicPr>
        <p:blipFill>
          <a:blip r:embed="rId2"/>
          <a:stretch>
            <a:fillRect/>
          </a:stretch>
        </p:blipFill>
        <p:spPr>
          <a:xfrm>
            <a:off x="5263158" y="1783080"/>
            <a:ext cx="4103965" cy="2536388"/>
          </a:xfrm>
          <a:prstGeom prst="rect">
            <a:avLst/>
          </a:prstGeom>
        </p:spPr>
      </p:pic>
      <p:sp>
        <p:nvSpPr>
          <p:cNvPr id="7" name="Text 3"/>
          <p:cNvSpPr/>
          <p:nvPr/>
        </p:nvSpPr>
        <p:spPr>
          <a:xfrm>
            <a:off x="5263158" y="4609267"/>
            <a:ext cx="2727841" cy="340876"/>
          </a:xfrm>
          <a:prstGeom prst="rect">
            <a:avLst/>
          </a:prstGeom>
          <a:noFill/>
          <a:ln/>
        </p:spPr>
        <p:txBody>
          <a:bodyPr wrap="none" lIns="0" tIns="0" rIns="0" bIns="0" rtlCol="0" anchor="t"/>
          <a:lstStyle/>
          <a:p>
            <a:pPr algn="l" indent="0" marL="0">
              <a:lnSpc>
                <a:spcPts val="2650"/>
              </a:lnSpc>
              <a:buNone/>
            </a:pPr>
            <a:r>
              <a:rPr lang="en-US" sz="2100" dirty="0">
                <a:solidFill>
                  <a:srgbClr val="3A3630"/>
                </a:solidFill>
                <a:latin typeface="Lora" pitchFamily="34" charset="0"/>
                <a:ea typeface="Lora" pitchFamily="34" charset="-122"/>
                <a:cs typeface="Lora" pitchFamily="34" charset="-120"/>
              </a:rPr>
              <a:t>Digital Signatures</a:t>
            </a:r>
            <a:endParaRPr lang="en-US" sz="2100" dirty="0"/>
          </a:p>
        </p:txBody>
      </p:sp>
      <p:sp>
        <p:nvSpPr>
          <p:cNvPr id="8" name="Text 4"/>
          <p:cNvSpPr/>
          <p:nvPr/>
        </p:nvSpPr>
        <p:spPr>
          <a:xfrm>
            <a:off x="5263158" y="5089208"/>
            <a:ext cx="4103965" cy="2225278"/>
          </a:xfrm>
          <a:prstGeom prst="rect">
            <a:avLst/>
          </a:prstGeom>
          <a:noFill/>
          <a:ln/>
        </p:spPr>
        <p:txBody>
          <a:bodyPr wrap="square" lIns="0" tIns="0" rIns="0" bIns="0" rtlCol="0" anchor="t"/>
          <a:lstStyle/>
          <a:p>
            <a:pPr algn="l" indent="0" marL="0">
              <a:lnSpc>
                <a:spcPts val="2900"/>
              </a:lnSpc>
              <a:buNone/>
            </a:pPr>
            <a:r>
              <a:rPr lang="en-US" sz="1800" dirty="0">
                <a:solidFill>
                  <a:srgbClr val="3A3630"/>
                </a:solidFill>
                <a:latin typeface="Source Sans Pro" pitchFamily="34" charset="0"/>
                <a:ea typeface="Source Sans Pro" pitchFamily="34" charset="-122"/>
                <a:cs typeface="Source Sans Pro" pitchFamily="34" charset="-120"/>
              </a:rPr>
              <a:t>Number theory enables protocols for creating unforgeable digital signatures. These use modular exponentiation and properties of prime numbers to verify the authenticity of messages and the identity of the sender.</a:t>
            </a:r>
            <a:endParaRPr lang="en-US" sz="1800" dirty="0"/>
          </a:p>
        </p:txBody>
      </p:sp>
      <p:pic>
        <p:nvPicPr>
          <p:cNvPr id="9" name="Image 2" descr="preencoded.png">    </p:cNvPr>
          <p:cNvPicPr>
            <a:picLocks noChangeAspect="1"/>
          </p:cNvPicPr>
          <p:nvPr/>
        </p:nvPicPr>
        <p:blipFill>
          <a:blip r:embed="rId3"/>
          <a:stretch>
            <a:fillRect/>
          </a:stretch>
        </p:blipFill>
        <p:spPr>
          <a:xfrm>
            <a:off x="9714905" y="1783080"/>
            <a:ext cx="4103846" cy="2536269"/>
          </a:xfrm>
          <a:prstGeom prst="rect">
            <a:avLst/>
          </a:prstGeom>
        </p:spPr>
      </p:pic>
      <p:sp>
        <p:nvSpPr>
          <p:cNvPr id="10" name="Text 5"/>
          <p:cNvSpPr/>
          <p:nvPr/>
        </p:nvSpPr>
        <p:spPr>
          <a:xfrm>
            <a:off x="9714905" y="4609148"/>
            <a:ext cx="3595211" cy="340876"/>
          </a:xfrm>
          <a:prstGeom prst="rect">
            <a:avLst/>
          </a:prstGeom>
          <a:noFill/>
          <a:ln/>
        </p:spPr>
        <p:txBody>
          <a:bodyPr wrap="none" lIns="0" tIns="0" rIns="0" bIns="0" rtlCol="0" anchor="t"/>
          <a:lstStyle/>
          <a:p>
            <a:pPr algn="l" indent="0" marL="0">
              <a:lnSpc>
                <a:spcPts val="2650"/>
              </a:lnSpc>
              <a:buNone/>
            </a:pPr>
            <a:r>
              <a:rPr lang="en-US" sz="2100" dirty="0">
                <a:solidFill>
                  <a:srgbClr val="3A3630"/>
                </a:solidFill>
                <a:latin typeface="Lora" pitchFamily="34" charset="0"/>
                <a:ea typeface="Lora" pitchFamily="34" charset="-122"/>
                <a:cs typeface="Lora" pitchFamily="34" charset="-120"/>
              </a:rPr>
              <a:t>Discrete Logarithm Problem</a:t>
            </a:r>
            <a:endParaRPr lang="en-US" sz="2100" dirty="0"/>
          </a:p>
        </p:txBody>
      </p:sp>
      <p:sp>
        <p:nvSpPr>
          <p:cNvPr id="11" name="Text 6"/>
          <p:cNvSpPr/>
          <p:nvPr/>
        </p:nvSpPr>
        <p:spPr>
          <a:xfrm>
            <a:off x="9714905" y="5089088"/>
            <a:ext cx="4103846" cy="2225278"/>
          </a:xfrm>
          <a:prstGeom prst="rect">
            <a:avLst/>
          </a:prstGeom>
          <a:noFill/>
          <a:ln/>
        </p:spPr>
        <p:txBody>
          <a:bodyPr wrap="square" lIns="0" tIns="0" rIns="0" bIns="0" rtlCol="0" anchor="t"/>
          <a:lstStyle/>
          <a:p>
            <a:pPr algn="l" indent="0" marL="0">
              <a:lnSpc>
                <a:spcPts val="2900"/>
              </a:lnSpc>
              <a:buNone/>
            </a:pPr>
            <a:r>
              <a:rPr lang="en-US" sz="1800" dirty="0">
                <a:solidFill>
                  <a:srgbClr val="3A3630"/>
                </a:solidFill>
                <a:latin typeface="Source Sans Pro" pitchFamily="34" charset="0"/>
                <a:ea typeface="Source Sans Pro" pitchFamily="34" charset="-122"/>
                <a:cs typeface="Source Sans Pro" pitchFamily="34" charset="-120"/>
              </a:rPr>
              <a:t>Many cryptographic systems rely on the difficulty of finding discrete logarithms. If r is a primitive root modulo p and rᵉ ≡ a (mod p), finding e given r, a, and p is computationally intensive for large primes.</a:t>
            </a:r>
            <a:endParaRPr lang="en-US" sz="18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1991916"/>
            <a:ext cx="9178528" cy="704017"/>
          </a:xfrm>
          <a:prstGeom prst="rect">
            <a:avLst/>
          </a:prstGeom>
          <a:noFill/>
          <a:ln/>
        </p:spPr>
        <p:txBody>
          <a:bodyPr wrap="none" lIns="0" tIns="0" rIns="0" bIns="0" rtlCol="0" anchor="t"/>
          <a:lstStyle/>
          <a:p>
            <a:pPr algn="l" indent="0" marL="0">
              <a:lnSpc>
                <a:spcPts val="5500"/>
              </a:lnSpc>
              <a:buNone/>
            </a:pPr>
            <a:r>
              <a:rPr lang="en-US" sz="4400" dirty="0">
                <a:solidFill>
                  <a:srgbClr val="38512F"/>
                </a:solidFill>
                <a:latin typeface="Lora" pitchFamily="34" charset="0"/>
                <a:ea typeface="Lora" pitchFamily="34" charset="-122"/>
                <a:cs typeface="Lora" pitchFamily="34" charset="-120"/>
              </a:rPr>
              <a:t>Divisibility and Modular Arithmetic</a:t>
            </a:r>
            <a:endParaRPr lang="en-US" sz="4400" dirty="0"/>
          </a:p>
        </p:txBody>
      </p:sp>
      <p:sp>
        <p:nvSpPr>
          <p:cNvPr id="3" name="Shape 1"/>
          <p:cNvSpPr/>
          <p:nvPr/>
        </p:nvSpPr>
        <p:spPr>
          <a:xfrm>
            <a:off x="837724" y="3443883"/>
            <a:ext cx="538520" cy="538520"/>
          </a:xfrm>
          <a:prstGeom prst="roundRect">
            <a:avLst>
              <a:gd name="adj" fmla="val 6668"/>
            </a:avLst>
          </a:prstGeom>
          <a:solidFill>
            <a:srgbClr val="F3E7D4"/>
          </a:solidFill>
          <a:ln/>
        </p:spPr>
      </p:sp>
      <p:pic>
        <p:nvPicPr>
          <p:cNvPr id="4" name="Image 0" descr="preencoded.png">    </p:cNvPr>
          <p:cNvPicPr>
            <a:picLocks noChangeAspect="1"/>
          </p:cNvPicPr>
          <p:nvPr/>
        </p:nvPicPr>
        <p:blipFill>
          <a:blip r:embed="rId1"/>
          <a:stretch>
            <a:fillRect/>
          </a:stretch>
        </p:blipFill>
        <p:spPr>
          <a:xfrm>
            <a:off x="937974" y="3501866"/>
            <a:ext cx="337899" cy="422434"/>
          </a:xfrm>
          <a:prstGeom prst="rect">
            <a:avLst/>
          </a:prstGeom>
        </p:spPr>
      </p:pic>
      <p:sp>
        <p:nvSpPr>
          <p:cNvPr id="5" name="Text 2"/>
          <p:cNvSpPr/>
          <p:nvPr/>
        </p:nvSpPr>
        <p:spPr>
          <a:xfrm>
            <a:off x="1615559" y="3443883"/>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3A3630"/>
                </a:solidFill>
                <a:latin typeface="Lora" pitchFamily="34" charset="0"/>
                <a:ea typeface="Lora" pitchFamily="34" charset="-122"/>
                <a:cs typeface="Lora" pitchFamily="34" charset="-120"/>
              </a:rPr>
              <a:t>Divisibility</a:t>
            </a:r>
            <a:endParaRPr lang="en-US" sz="2200" dirty="0"/>
          </a:p>
        </p:txBody>
      </p:sp>
      <p:sp>
        <p:nvSpPr>
          <p:cNvPr id="6" name="Text 3"/>
          <p:cNvSpPr/>
          <p:nvPr/>
        </p:nvSpPr>
        <p:spPr>
          <a:xfrm>
            <a:off x="1615559" y="3939421"/>
            <a:ext cx="3380899" cy="2298144"/>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For integers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a</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and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b</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with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a</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 0, we say that </a:t>
            </a:r>
            <a:pPr algn="l" indent="0" marL="0">
              <a:lnSpc>
                <a:spcPts val="3000"/>
              </a:lnSpc>
              <a:buNone/>
            </a:pPr>
            <a:r>
              <a:rPr lang="en-US" sz="1850" b="1" dirty="0">
                <a:solidFill>
                  <a:srgbClr val="3A3630"/>
                </a:solidFill>
                <a:latin typeface="Source Sans Pro" pitchFamily="34" charset="0"/>
                <a:ea typeface="Source Sans Pro" pitchFamily="34" charset="-122"/>
                <a:cs typeface="Source Sans Pro" pitchFamily="34" charset="-120"/>
              </a:rPr>
              <a:t>a divides b</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(denoted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a</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b</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if there exists an integer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c</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such that </a:t>
            </a:r>
            <a:pPr algn="l" indent="0" marL="0">
              <a:lnSpc>
                <a:spcPts val="3000"/>
              </a:lnSpc>
              <a:buNone/>
            </a:pPr>
            <a:r>
              <a:rPr lang="en-US" sz="1850" b="1" dirty="0">
                <a:solidFill>
                  <a:srgbClr val="3A3630"/>
                </a:solidFill>
                <a:latin typeface="Source Sans Pro" pitchFamily="34" charset="0"/>
                <a:ea typeface="Source Sans Pro" pitchFamily="34" charset="-122"/>
                <a:cs typeface="Source Sans Pro" pitchFamily="34" charset="-120"/>
              </a:rPr>
              <a:t>b = ac</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When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a</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divides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b</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a</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is a </a:t>
            </a:r>
            <a:pPr algn="l" indent="0" marL="0">
              <a:lnSpc>
                <a:spcPts val="3000"/>
              </a:lnSpc>
              <a:buNone/>
            </a:pPr>
            <a:r>
              <a:rPr lang="en-US" sz="1850" b="1" dirty="0">
                <a:solidFill>
                  <a:srgbClr val="3A3630"/>
                </a:solidFill>
                <a:latin typeface="Source Sans Pro" pitchFamily="34" charset="0"/>
                <a:ea typeface="Source Sans Pro" pitchFamily="34" charset="-122"/>
                <a:cs typeface="Source Sans Pro" pitchFamily="34" charset="-120"/>
              </a:rPr>
              <a:t>factor</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or </a:t>
            </a:r>
            <a:pPr algn="l" indent="0" marL="0">
              <a:lnSpc>
                <a:spcPts val="3000"/>
              </a:lnSpc>
              <a:buNone/>
            </a:pPr>
            <a:r>
              <a:rPr lang="en-US" sz="1850" b="1" dirty="0">
                <a:solidFill>
                  <a:srgbClr val="3A3630"/>
                </a:solidFill>
                <a:latin typeface="Source Sans Pro" pitchFamily="34" charset="0"/>
                <a:ea typeface="Source Sans Pro" pitchFamily="34" charset="-122"/>
                <a:cs typeface="Source Sans Pro" pitchFamily="34" charset="-120"/>
              </a:rPr>
              <a:t>divisor</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of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b</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and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b</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is a </a:t>
            </a:r>
            <a:pPr algn="l" indent="0" marL="0">
              <a:lnSpc>
                <a:spcPts val="3000"/>
              </a:lnSpc>
              <a:buNone/>
            </a:pPr>
            <a:r>
              <a:rPr lang="en-US" sz="1850" b="1" dirty="0">
                <a:solidFill>
                  <a:srgbClr val="3A3630"/>
                </a:solidFill>
                <a:latin typeface="Source Sans Pro" pitchFamily="34" charset="0"/>
                <a:ea typeface="Source Sans Pro" pitchFamily="34" charset="-122"/>
                <a:cs typeface="Source Sans Pro" pitchFamily="34" charset="-120"/>
              </a:rPr>
              <a:t>multiple</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of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a</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a:t>
            </a:r>
            <a:endParaRPr lang="en-US" sz="1850" dirty="0"/>
          </a:p>
        </p:txBody>
      </p:sp>
      <p:sp>
        <p:nvSpPr>
          <p:cNvPr id="7" name="Shape 4"/>
          <p:cNvSpPr/>
          <p:nvPr/>
        </p:nvSpPr>
        <p:spPr>
          <a:xfrm>
            <a:off x="5235773" y="3443883"/>
            <a:ext cx="538520" cy="538520"/>
          </a:xfrm>
          <a:prstGeom prst="roundRect">
            <a:avLst>
              <a:gd name="adj" fmla="val 6668"/>
            </a:avLst>
          </a:prstGeom>
          <a:solidFill>
            <a:srgbClr val="F3E7D4"/>
          </a:solidFill>
          <a:ln/>
        </p:spPr>
      </p:sp>
      <p:pic>
        <p:nvPicPr>
          <p:cNvPr id="8" name="Image 1" descr="preencoded.png">    </p:cNvPr>
          <p:cNvPicPr>
            <a:picLocks noChangeAspect="1"/>
          </p:cNvPicPr>
          <p:nvPr/>
        </p:nvPicPr>
        <p:blipFill>
          <a:blip r:embed="rId2"/>
          <a:stretch>
            <a:fillRect/>
          </a:stretch>
        </p:blipFill>
        <p:spPr>
          <a:xfrm>
            <a:off x="5336024" y="3501866"/>
            <a:ext cx="337899" cy="422434"/>
          </a:xfrm>
          <a:prstGeom prst="rect">
            <a:avLst/>
          </a:prstGeom>
        </p:spPr>
      </p:pic>
      <p:sp>
        <p:nvSpPr>
          <p:cNvPr id="9" name="Text 5"/>
          <p:cNvSpPr/>
          <p:nvPr/>
        </p:nvSpPr>
        <p:spPr>
          <a:xfrm>
            <a:off x="6013609" y="3443883"/>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3A3630"/>
                </a:solidFill>
                <a:latin typeface="Lora" pitchFamily="34" charset="0"/>
                <a:ea typeface="Lora" pitchFamily="34" charset="-122"/>
                <a:cs typeface="Lora" pitchFamily="34" charset="-120"/>
              </a:rPr>
              <a:t>Division Algorithm</a:t>
            </a:r>
            <a:endParaRPr lang="en-US" sz="2200" dirty="0"/>
          </a:p>
        </p:txBody>
      </p:sp>
      <p:sp>
        <p:nvSpPr>
          <p:cNvPr id="10" name="Text 6"/>
          <p:cNvSpPr/>
          <p:nvPr/>
        </p:nvSpPr>
        <p:spPr>
          <a:xfrm>
            <a:off x="6013609" y="3939421"/>
            <a:ext cx="3380899" cy="2298144"/>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For an integer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a</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and a positive integer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d</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there exist unique integers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q</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(quotient) and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r</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(remainder) such that </a:t>
            </a:r>
            <a:pPr algn="l" indent="0" marL="0">
              <a:lnSpc>
                <a:spcPts val="3000"/>
              </a:lnSpc>
              <a:buNone/>
            </a:pPr>
            <a:r>
              <a:rPr lang="en-US" sz="1850" b="1" dirty="0">
                <a:solidFill>
                  <a:srgbClr val="3A3630"/>
                </a:solidFill>
                <a:latin typeface="Source Sans Pro" pitchFamily="34" charset="0"/>
                <a:ea typeface="Source Sans Pro" pitchFamily="34" charset="-122"/>
                <a:cs typeface="Source Sans Pro" pitchFamily="34" charset="-120"/>
              </a:rPr>
              <a:t>a = dq + r</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and </a:t>
            </a:r>
            <a:pPr algn="l" indent="0" marL="0">
              <a:lnSpc>
                <a:spcPts val="3000"/>
              </a:lnSpc>
              <a:buNone/>
            </a:pPr>
            <a:r>
              <a:rPr lang="en-US" sz="1850" b="1" dirty="0">
                <a:solidFill>
                  <a:srgbClr val="3A3630"/>
                </a:solidFill>
                <a:latin typeface="Source Sans Pro" pitchFamily="34" charset="0"/>
                <a:ea typeface="Source Sans Pro" pitchFamily="34" charset="-122"/>
                <a:cs typeface="Source Sans Pro" pitchFamily="34" charset="-120"/>
              </a:rPr>
              <a:t>0 ≤ r &lt; d</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We write </a:t>
            </a:r>
            <a:pPr algn="l" indent="0" marL="0">
              <a:lnSpc>
                <a:spcPts val="3000"/>
              </a:lnSpc>
              <a:buNone/>
            </a:pPr>
            <a:r>
              <a:rPr lang="en-US" sz="1850" b="1" dirty="0">
                <a:solidFill>
                  <a:srgbClr val="3A3630"/>
                </a:solidFill>
                <a:latin typeface="Source Sans Pro" pitchFamily="34" charset="0"/>
                <a:ea typeface="Source Sans Pro" pitchFamily="34" charset="-122"/>
                <a:cs typeface="Source Sans Pro" pitchFamily="34" charset="-120"/>
              </a:rPr>
              <a:t>q = a div d</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and </a:t>
            </a:r>
            <a:pPr algn="l" indent="0" marL="0">
              <a:lnSpc>
                <a:spcPts val="3000"/>
              </a:lnSpc>
              <a:buNone/>
            </a:pPr>
            <a:r>
              <a:rPr lang="en-US" sz="1850" b="1" dirty="0">
                <a:solidFill>
                  <a:srgbClr val="3A3630"/>
                </a:solidFill>
                <a:latin typeface="Source Sans Pro" pitchFamily="34" charset="0"/>
                <a:ea typeface="Source Sans Pro" pitchFamily="34" charset="-122"/>
                <a:cs typeface="Source Sans Pro" pitchFamily="34" charset="-120"/>
              </a:rPr>
              <a:t>r = a mod d</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a:t>
            </a:r>
            <a:endParaRPr lang="en-US" sz="1850" dirty="0"/>
          </a:p>
        </p:txBody>
      </p:sp>
      <p:sp>
        <p:nvSpPr>
          <p:cNvPr id="11" name="Shape 7"/>
          <p:cNvSpPr/>
          <p:nvPr/>
        </p:nvSpPr>
        <p:spPr>
          <a:xfrm>
            <a:off x="9633823" y="3443883"/>
            <a:ext cx="538520" cy="538520"/>
          </a:xfrm>
          <a:prstGeom prst="roundRect">
            <a:avLst>
              <a:gd name="adj" fmla="val 6668"/>
            </a:avLst>
          </a:prstGeom>
          <a:solidFill>
            <a:srgbClr val="F3E7D4"/>
          </a:solidFill>
          <a:ln/>
        </p:spPr>
      </p:sp>
      <p:pic>
        <p:nvPicPr>
          <p:cNvPr id="12" name="Image 2" descr="preencoded.png">    </p:cNvPr>
          <p:cNvPicPr>
            <a:picLocks noChangeAspect="1"/>
          </p:cNvPicPr>
          <p:nvPr/>
        </p:nvPicPr>
        <p:blipFill>
          <a:blip r:embed="rId3"/>
          <a:stretch>
            <a:fillRect/>
          </a:stretch>
        </p:blipFill>
        <p:spPr>
          <a:xfrm>
            <a:off x="9734074" y="3501866"/>
            <a:ext cx="337899" cy="422434"/>
          </a:xfrm>
          <a:prstGeom prst="rect">
            <a:avLst/>
          </a:prstGeom>
        </p:spPr>
      </p:pic>
      <p:sp>
        <p:nvSpPr>
          <p:cNvPr id="13" name="Text 8"/>
          <p:cNvSpPr/>
          <p:nvPr/>
        </p:nvSpPr>
        <p:spPr>
          <a:xfrm>
            <a:off x="10411658" y="3443883"/>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3A3630"/>
                </a:solidFill>
                <a:latin typeface="Lora" pitchFamily="34" charset="0"/>
                <a:ea typeface="Lora" pitchFamily="34" charset="-122"/>
                <a:cs typeface="Lora" pitchFamily="34" charset="-120"/>
              </a:rPr>
              <a:t>Congruence</a:t>
            </a:r>
            <a:endParaRPr lang="en-US" sz="2200" dirty="0"/>
          </a:p>
        </p:txBody>
      </p:sp>
      <p:sp>
        <p:nvSpPr>
          <p:cNvPr id="14" name="Text 9"/>
          <p:cNvSpPr/>
          <p:nvPr/>
        </p:nvSpPr>
        <p:spPr>
          <a:xfrm>
            <a:off x="10411658" y="3939421"/>
            <a:ext cx="3380899" cy="2298144"/>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Two integers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a</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and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b</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are </a:t>
            </a:r>
            <a:pPr algn="l" indent="0" marL="0">
              <a:lnSpc>
                <a:spcPts val="3000"/>
              </a:lnSpc>
              <a:buNone/>
            </a:pPr>
            <a:r>
              <a:rPr lang="en-US" sz="1850" b="1" dirty="0">
                <a:solidFill>
                  <a:srgbClr val="3A3630"/>
                </a:solidFill>
                <a:latin typeface="Source Sans Pro" pitchFamily="34" charset="0"/>
                <a:ea typeface="Source Sans Pro" pitchFamily="34" charset="-122"/>
                <a:cs typeface="Source Sans Pro" pitchFamily="34" charset="-120"/>
              </a:rPr>
              <a:t>congruent modulo m</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(denoted </a:t>
            </a:r>
            <a:pPr algn="l" indent="0" marL="0">
              <a:lnSpc>
                <a:spcPts val="3000"/>
              </a:lnSpc>
              <a:buNone/>
            </a:pPr>
            <a:r>
              <a:rPr lang="en-US" sz="1850" b="1" dirty="0">
                <a:solidFill>
                  <a:srgbClr val="3A3630"/>
                </a:solidFill>
                <a:latin typeface="Source Sans Pro" pitchFamily="34" charset="0"/>
                <a:ea typeface="Source Sans Pro" pitchFamily="34" charset="-122"/>
                <a:cs typeface="Source Sans Pro" pitchFamily="34" charset="-120"/>
              </a:rPr>
              <a:t>a ≡ b (mod m)</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if </a:t>
            </a:r>
            <a:pPr algn="l" indent="0" marL="0">
              <a:lnSpc>
                <a:spcPts val="3000"/>
              </a:lnSpc>
              <a:buNone/>
            </a:pPr>
            <a:r>
              <a:rPr lang="en-US" sz="1850" b="1" dirty="0">
                <a:solidFill>
                  <a:srgbClr val="3A3630"/>
                </a:solidFill>
                <a:latin typeface="Source Sans Pro" pitchFamily="34" charset="0"/>
                <a:ea typeface="Source Sans Pro" pitchFamily="34" charset="-122"/>
                <a:cs typeface="Source Sans Pro" pitchFamily="34" charset="-120"/>
              </a:rPr>
              <a:t>m divides a − b</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This is equivalent to saying that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a</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and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b</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have the same remainder when divided by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m</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838"/>
          </a:xfrm>
          <a:prstGeom prst="rect">
            <a:avLst/>
          </a:prstGeom>
        </p:spPr>
      </p:pic>
      <p:sp>
        <p:nvSpPr>
          <p:cNvPr id="3" name="Text 0"/>
          <p:cNvSpPr/>
          <p:nvPr/>
        </p:nvSpPr>
        <p:spPr>
          <a:xfrm>
            <a:off x="778669" y="611743"/>
            <a:ext cx="7586663" cy="1308735"/>
          </a:xfrm>
          <a:prstGeom prst="rect">
            <a:avLst/>
          </a:prstGeom>
          <a:noFill/>
          <a:ln/>
        </p:spPr>
        <p:txBody>
          <a:bodyPr wrap="square" lIns="0" tIns="0" rIns="0" bIns="0" rtlCol="0" anchor="t"/>
          <a:lstStyle/>
          <a:p>
            <a:pPr algn="l" indent="0" marL="0">
              <a:lnSpc>
                <a:spcPts val="5150"/>
              </a:lnSpc>
              <a:buNone/>
            </a:pPr>
            <a:r>
              <a:rPr lang="en-US" sz="4100" dirty="0">
                <a:solidFill>
                  <a:srgbClr val="38512F"/>
                </a:solidFill>
                <a:latin typeface="Lora" pitchFamily="34" charset="0"/>
                <a:ea typeface="Lora" pitchFamily="34" charset="-122"/>
                <a:cs typeface="Lora" pitchFamily="34" charset="-120"/>
              </a:rPr>
              <a:t>Properties of Modular Arithmetic</a:t>
            </a:r>
            <a:endParaRPr lang="en-US" sz="4100" dirty="0"/>
          </a:p>
        </p:txBody>
      </p:sp>
      <p:sp>
        <p:nvSpPr>
          <p:cNvPr id="4" name="Shape 1"/>
          <p:cNvSpPr/>
          <p:nvPr/>
        </p:nvSpPr>
        <p:spPr>
          <a:xfrm>
            <a:off x="778669" y="2254210"/>
            <a:ext cx="3682127" cy="3446264"/>
          </a:xfrm>
          <a:prstGeom prst="roundRect">
            <a:avLst>
              <a:gd name="adj" fmla="val 968"/>
            </a:avLst>
          </a:prstGeom>
          <a:solidFill>
            <a:srgbClr val="F3E7D4"/>
          </a:solidFill>
          <a:ln/>
        </p:spPr>
      </p:sp>
      <p:sp>
        <p:nvSpPr>
          <p:cNvPr id="5" name="Text 2"/>
          <p:cNvSpPr/>
          <p:nvPr/>
        </p:nvSpPr>
        <p:spPr>
          <a:xfrm>
            <a:off x="1001078" y="2476619"/>
            <a:ext cx="3237309" cy="654129"/>
          </a:xfrm>
          <a:prstGeom prst="rect">
            <a:avLst/>
          </a:prstGeom>
          <a:noFill/>
          <a:ln/>
        </p:spPr>
        <p:txBody>
          <a:bodyPr wrap="square" lIns="0" tIns="0" rIns="0" bIns="0" rtlCol="0" anchor="t"/>
          <a:lstStyle/>
          <a:p>
            <a:pPr algn="l" indent="0" marL="0">
              <a:lnSpc>
                <a:spcPts val="2550"/>
              </a:lnSpc>
              <a:buNone/>
            </a:pPr>
            <a:r>
              <a:rPr lang="en-US" sz="2050" dirty="0">
                <a:solidFill>
                  <a:srgbClr val="3A3630"/>
                </a:solidFill>
                <a:latin typeface="Lora" pitchFamily="34" charset="0"/>
                <a:ea typeface="Lora" pitchFamily="34" charset="-122"/>
                <a:cs typeface="Lora" pitchFamily="34" charset="-120"/>
              </a:rPr>
              <a:t>Basic Properties of Divisibility</a:t>
            </a:r>
            <a:endParaRPr lang="en-US" sz="2050" dirty="0"/>
          </a:p>
        </p:txBody>
      </p:sp>
      <p:sp>
        <p:nvSpPr>
          <p:cNvPr id="6" name="Text 3"/>
          <p:cNvSpPr/>
          <p:nvPr/>
        </p:nvSpPr>
        <p:spPr>
          <a:xfrm>
            <a:off x="1001078" y="3264218"/>
            <a:ext cx="3237309" cy="355997"/>
          </a:xfrm>
          <a:prstGeom prst="rect">
            <a:avLst/>
          </a:prstGeom>
          <a:noFill/>
          <a:ln/>
        </p:spPr>
        <p:txBody>
          <a:bodyPr wrap="none" lIns="0" tIns="0" rIns="0" bIns="0" rtlCol="0" anchor="t"/>
          <a:lstStyle/>
          <a:p>
            <a:pPr algn="l" marL="342900" indent="-342900">
              <a:lnSpc>
                <a:spcPts val="2800"/>
              </a:lnSpc>
              <a:buSzPct val="100000"/>
              <a:buChar char="•"/>
            </a:pPr>
            <a:r>
              <a:rPr lang="en-US" sz="1750" dirty="0">
                <a:solidFill>
                  <a:srgbClr val="3A3630"/>
                </a:solidFill>
                <a:latin typeface="Source Sans Pro" pitchFamily="34" charset="0"/>
                <a:ea typeface="Source Sans Pro" pitchFamily="34" charset="-122"/>
                <a:cs typeface="Source Sans Pro" pitchFamily="34" charset="-120"/>
              </a:rPr>
              <a:t>If </a:t>
            </a:r>
            <a:pPr algn="l" indent="0" marL="0">
              <a:lnSpc>
                <a:spcPts val="2800"/>
              </a:lnSpc>
              <a:buNone/>
            </a:pPr>
            <a:r>
              <a:rPr lang="en-US" sz="1750" i="1" dirty="0">
                <a:solidFill>
                  <a:srgbClr val="3A3630"/>
                </a:solidFill>
                <a:latin typeface="Source Sans Pro" pitchFamily="34" charset="0"/>
                <a:ea typeface="Source Sans Pro" pitchFamily="34" charset="-122"/>
                <a:cs typeface="Source Sans Pro" pitchFamily="34" charset="-120"/>
              </a:rPr>
              <a:t>a</a:t>
            </a:r>
            <a:pPr algn="l" indent="0" marL="0">
              <a:lnSpc>
                <a:spcPts val="2800"/>
              </a:lnSpc>
              <a:buNone/>
            </a:pPr>
            <a:r>
              <a:rPr lang="en-US" sz="1750" dirty="0">
                <a:solidFill>
                  <a:srgbClr val="3A3630"/>
                </a:solidFill>
                <a:latin typeface="Source Sans Pro" pitchFamily="34" charset="0"/>
                <a:ea typeface="Source Sans Pro" pitchFamily="34" charset="-122"/>
                <a:cs typeface="Source Sans Pro" pitchFamily="34" charset="-120"/>
              </a:rPr>
              <a:t> | </a:t>
            </a:r>
            <a:pPr algn="l" indent="0" marL="0">
              <a:lnSpc>
                <a:spcPts val="2800"/>
              </a:lnSpc>
              <a:buNone/>
            </a:pPr>
            <a:r>
              <a:rPr lang="en-US" sz="1750" i="1" dirty="0">
                <a:solidFill>
                  <a:srgbClr val="3A3630"/>
                </a:solidFill>
                <a:latin typeface="Source Sans Pro" pitchFamily="34" charset="0"/>
                <a:ea typeface="Source Sans Pro" pitchFamily="34" charset="-122"/>
                <a:cs typeface="Source Sans Pro" pitchFamily="34" charset="-120"/>
              </a:rPr>
              <a:t>b</a:t>
            </a:r>
            <a:pPr algn="l" indent="0" marL="0">
              <a:lnSpc>
                <a:spcPts val="2800"/>
              </a:lnSpc>
              <a:buNone/>
            </a:pPr>
            <a:r>
              <a:rPr lang="en-US" sz="1750" dirty="0">
                <a:solidFill>
                  <a:srgbClr val="3A3630"/>
                </a:solidFill>
                <a:latin typeface="Source Sans Pro" pitchFamily="34" charset="0"/>
                <a:ea typeface="Source Sans Pro" pitchFamily="34" charset="-122"/>
                <a:cs typeface="Source Sans Pro" pitchFamily="34" charset="-120"/>
              </a:rPr>
              <a:t> and </a:t>
            </a:r>
            <a:pPr algn="l" indent="0" marL="0">
              <a:lnSpc>
                <a:spcPts val="2800"/>
              </a:lnSpc>
              <a:buNone/>
            </a:pPr>
            <a:r>
              <a:rPr lang="en-US" sz="1750" i="1" dirty="0">
                <a:solidFill>
                  <a:srgbClr val="3A3630"/>
                </a:solidFill>
                <a:latin typeface="Source Sans Pro" pitchFamily="34" charset="0"/>
                <a:ea typeface="Source Sans Pro" pitchFamily="34" charset="-122"/>
                <a:cs typeface="Source Sans Pro" pitchFamily="34" charset="-120"/>
              </a:rPr>
              <a:t>a</a:t>
            </a:r>
            <a:pPr algn="l" indent="0" marL="0">
              <a:lnSpc>
                <a:spcPts val="2800"/>
              </a:lnSpc>
              <a:buNone/>
            </a:pPr>
            <a:r>
              <a:rPr lang="en-US" sz="1750" dirty="0">
                <a:solidFill>
                  <a:srgbClr val="3A3630"/>
                </a:solidFill>
                <a:latin typeface="Source Sans Pro" pitchFamily="34" charset="0"/>
                <a:ea typeface="Source Sans Pro" pitchFamily="34" charset="-122"/>
                <a:cs typeface="Source Sans Pro" pitchFamily="34" charset="-120"/>
              </a:rPr>
              <a:t> | </a:t>
            </a:r>
            <a:pPr algn="l" indent="0" marL="0">
              <a:lnSpc>
                <a:spcPts val="2800"/>
              </a:lnSpc>
              <a:buNone/>
            </a:pPr>
            <a:r>
              <a:rPr lang="en-US" sz="1750" i="1" dirty="0">
                <a:solidFill>
                  <a:srgbClr val="3A3630"/>
                </a:solidFill>
                <a:latin typeface="Source Sans Pro" pitchFamily="34" charset="0"/>
                <a:ea typeface="Source Sans Pro" pitchFamily="34" charset="-122"/>
                <a:cs typeface="Source Sans Pro" pitchFamily="34" charset="-120"/>
              </a:rPr>
              <a:t>c</a:t>
            </a:r>
            <a:pPr algn="l" indent="0" marL="0">
              <a:lnSpc>
                <a:spcPts val="2800"/>
              </a:lnSpc>
              <a:buNone/>
            </a:pPr>
            <a:r>
              <a:rPr lang="en-US" sz="1750" dirty="0">
                <a:solidFill>
                  <a:srgbClr val="3A3630"/>
                </a:solidFill>
                <a:latin typeface="Source Sans Pro" pitchFamily="34" charset="0"/>
                <a:ea typeface="Source Sans Pro" pitchFamily="34" charset="-122"/>
                <a:cs typeface="Source Sans Pro" pitchFamily="34" charset="-120"/>
              </a:rPr>
              <a:t>, then </a:t>
            </a:r>
            <a:pPr algn="l" indent="0" marL="0">
              <a:lnSpc>
                <a:spcPts val="2800"/>
              </a:lnSpc>
              <a:buNone/>
            </a:pPr>
            <a:r>
              <a:rPr lang="en-US" sz="1750" b="1" dirty="0">
                <a:solidFill>
                  <a:srgbClr val="3A3630"/>
                </a:solidFill>
                <a:latin typeface="Source Sans Pro" pitchFamily="34" charset="0"/>
                <a:ea typeface="Source Sans Pro" pitchFamily="34" charset="-122"/>
                <a:cs typeface="Source Sans Pro" pitchFamily="34" charset="-120"/>
              </a:rPr>
              <a:t>a | (b + c)</a:t>
            </a:r>
            <a:endParaRPr lang="en-US" sz="1750" dirty="0"/>
          </a:p>
        </p:txBody>
      </p:sp>
      <p:sp>
        <p:nvSpPr>
          <p:cNvPr id="7" name="Text 4"/>
          <p:cNvSpPr/>
          <p:nvPr/>
        </p:nvSpPr>
        <p:spPr>
          <a:xfrm>
            <a:off x="1001078" y="3698081"/>
            <a:ext cx="3237309" cy="711994"/>
          </a:xfrm>
          <a:prstGeom prst="rect">
            <a:avLst/>
          </a:prstGeom>
          <a:noFill/>
          <a:ln/>
        </p:spPr>
        <p:txBody>
          <a:bodyPr wrap="square" lIns="0" tIns="0" rIns="0" bIns="0" rtlCol="0" anchor="t"/>
          <a:lstStyle/>
          <a:p>
            <a:pPr algn="l" marL="342900" indent="-342900">
              <a:lnSpc>
                <a:spcPts val="2800"/>
              </a:lnSpc>
              <a:buSzPct val="100000"/>
              <a:buChar char="•"/>
            </a:pPr>
            <a:r>
              <a:rPr lang="en-US" sz="1750" dirty="0">
                <a:solidFill>
                  <a:srgbClr val="3A3630"/>
                </a:solidFill>
                <a:latin typeface="Source Sans Pro" pitchFamily="34" charset="0"/>
                <a:ea typeface="Source Sans Pro" pitchFamily="34" charset="-122"/>
                <a:cs typeface="Source Sans Pro" pitchFamily="34" charset="-120"/>
              </a:rPr>
              <a:t>If </a:t>
            </a:r>
            <a:pPr algn="l" indent="0" marL="0">
              <a:lnSpc>
                <a:spcPts val="2800"/>
              </a:lnSpc>
              <a:buNone/>
            </a:pPr>
            <a:r>
              <a:rPr lang="en-US" sz="1750" i="1" dirty="0">
                <a:solidFill>
                  <a:srgbClr val="3A3630"/>
                </a:solidFill>
                <a:latin typeface="Source Sans Pro" pitchFamily="34" charset="0"/>
                <a:ea typeface="Source Sans Pro" pitchFamily="34" charset="-122"/>
                <a:cs typeface="Source Sans Pro" pitchFamily="34" charset="-120"/>
              </a:rPr>
              <a:t>a</a:t>
            </a:r>
            <a:pPr algn="l" indent="0" marL="0">
              <a:lnSpc>
                <a:spcPts val="2800"/>
              </a:lnSpc>
              <a:buNone/>
            </a:pPr>
            <a:r>
              <a:rPr lang="en-US" sz="1750" dirty="0">
                <a:solidFill>
                  <a:srgbClr val="3A3630"/>
                </a:solidFill>
                <a:latin typeface="Source Sans Pro" pitchFamily="34" charset="0"/>
                <a:ea typeface="Source Sans Pro" pitchFamily="34" charset="-122"/>
                <a:cs typeface="Source Sans Pro" pitchFamily="34" charset="-120"/>
              </a:rPr>
              <a:t> | </a:t>
            </a:r>
            <a:pPr algn="l" indent="0" marL="0">
              <a:lnSpc>
                <a:spcPts val="2800"/>
              </a:lnSpc>
              <a:buNone/>
            </a:pPr>
            <a:r>
              <a:rPr lang="en-US" sz="1750" i="1" dirty="0">
                <a:solidFill>
                  <a:srgbClr val="3A3630"/>
                </a:solidFill>
                <a:latin typeface="Source Sans Pro" pitchFamily="34" charset="0"/>
                <a:ea typeface="Source Sans Pro" pitchFamily="34" charset="-122"/>
                <a:cs typeface="Source Sans Pro" pitchFamily="34" charset="-120"/>
              </a:rPr>
              <a:t>b</a:t>
            </a:r>
            <a:pPr algn="l" indent="0" marL="0">
              <a:lnSpc>
                <a:spcPts val="2800"/>
              </a:lnSpc>
              <a:buNone/>
            </a:pPr>
            <a:r>
              <a:rPr lang="en-US" sz="1750" dirty="0">
                <a:solidFill>
                  <a:srgbClr val="3A3630"/>
                </a:solidFill>
                <a:latin typeface="Source Sans Pro" pitchFamily="34" charset="0"/>
                <a:ea typeface="Source Sans Pro" pitchFamily="34" charset="-122"/>
                <a:cs typeface="Source Sans Pro" pitchFamily="34" charset="-120"/>
              </a:rPr>
              <a:t>, then </a:t>
            </a:r>
            <a:pPr algn="l" indent="0" marL="0">
              <a:lnSpc>
                <a:spcPts val="2800"/>
              </a:lnSpc>
              <a:buNone/>
            </a:pPr>
            <a:r>
              <a:rPr lang="en-US" sz="1750" b="1" dirty="0">
                <a:solidFill>
                  <a:srgbClr val="3A3630"/>
                </a:solidFill>
                <a:latin typeface="Source Sans Pro" pitchFamily="34" charset="0"/>
                <a:ea typeface="Source Sans Pro" pitchFamily="34" charset="-122"/>
                <a:cs typeface="Source Sans Pro" pitchFamily="34" charset="-120"/>
              </a:rPr>
              <a:t>a | bc</a:t>
            </a:r>
            <a:pPr algn="l" indent="0" marL="0">
              <a:lnSpc>
                <a:spcPts val="2800"/>
              </a:lnSpc>
              <a:buNone/>
            </a:pPr>
            <a:r>
              <a:rPr lang="en-US" sz="1750" dirty="0">
                <a:solidFill>
                  <a:srgbClr val="3A3630"/>
                </a:solidFill>
                <a:latin typeface="Source Sans Pro" pitchFamily="34" charset="0"/>
                <a:ea typeface="Source Sans Pro" pitchFamily="34" charset="-122"/>
                <a:cs typeface="Source Sans Pro" pitchFamily="34" charset="-120"/>
              </a:rPr>
              <a:t> for all integers </a:t>
            </a:r>
            <a:pPr algn="l" indent="0" marL="0">
              <a:lnSpc>
                <a:spcPts val="2800"/>
              </a:lnSpc>
              <a:buNone/>
            </a:pPr>
            <a:r>
              <a:rPr lang="en-US" sz="1750" i="1" dirty="0">
                <a:solidFill>
                  <a:srgbClr val="3A3630"/>
                </a:solidFill>
                <a:latin typeface="Source Sans Pro" pitchFamily="34" charset="0"/>
                <a:ea typeface="Source Sans Pro" pitchFamily="34" charset="-122"/>
                <a:cs typeface="Source Sans Pro" pitchFamily="34" charset="-120"/>
              </a:rPr>
              <a:t>c</a:t>
            </a:r>
            <a:endParaRPr lang="en-US" sz="1750" dirty="0"/>
          </a:p>
        </p:txBody>
      </p:sp>
      <p:sp>
        <p:nvSpPr>
          <p:cNvPr id="8" name="Text 5"/>
          <p:cNvSpPr/>
          <p:nvPr/>
        </p:nvSpPr>
        <p:spPr>
          <a:xfrm>
            <a:off x="1001078" y="4487942"/>
            <a:ext cx="3237309" cy="355997"/>
          </a:xfrm>
          <a:prstGeom prst="rect">
            <a:avLst/>
          </a:prstGeom>
          <a:noFill/>
          <a:ln/>
        </p:spPr>
        <p:txBody>
          <a:bodyPr wrap="none" lIns="0" tIns="0" rIns="0" bIns="0" rtlCol="0" anchor="t"/>
          <a:lstStyle/>
          <a:p>
            <a:pPr algn="l" marL="342900" indent="-342900">
              <a:lnSpc>
                <a:spcPts val="2800"/>
              </a:lnSpc>
              <a:buSzPct val="100000"/>
              <a:buChar char="•"/>
            </a:pPr>
            <a:r>
              <a:rPr lang="en-US" sz="1750" dirty="0">
                <a:solidFill>
                  <a:srgbClr val="3A3630"/>
                </a:solidFill>
                <a:latin typeface="Source Sans Pro" pitchFamily="34" charset="0"/>
                <a:ea typeface="Source Sans Pro" pitchFamily="34" charset="-122"/>
                <a:cs typeface="Source Sans Pro" pitchFamily="34" charset="-120"/>
              </a:rPr>
              <a:t>If </a:t>
            </a:r>
            <a:pPr algn="l" indent="0" marL="0">
              <a:lnSpc>
                <a:spcPts val="2800"/>
              </a:lnSpc>
              <a:buNone/>
            </a:pPr>
            <a:r>
              <a:rPr lang="en-US" sz="1750" i="1" dirty="0">
                <a:solidFill>
                  <a:srgbClr val="3A3630"/>
                </a:solidFill>
                <a:latin typeface="Source Sans Pro" pitchFamily="34" charset="0"/>
                <a:ea typeface="Source Sans Pro" pitchFamily="34" charset="-122"/>
                <a:cs typeface="Source Sans Pro" pitchFamily="34" charset="-120"/>
              </a:rPr>
              <a:t>a</a:t>
            </a:r>
            <a:pPr algn="l" indent="0" marL="0">
              <a:lnSpc>
                <a:spcPts val="2800"/>
              </a:lnSpc>
              <a:buNone/>
            </a:pPr>
            <a:r>
              <a:rPr lang="en-US" sz="1750" dirty="0">
                <a:solidFill>
                  <a:srgbClr val="3A3630"/>
                </a:solidFill>
                <a:latin typeface="Source Sans Pro" pitchFamily="34" charset="0"/>
                <a:ea typeface="Source Sans Pro" pitchFamily="34" charset="-122"/>
                <a:cs typeface="Source Sans Pro" pitchFamily="34" charset="-120"/>
              </a:rPr>
              <a:t> | </a:t>
            </a:r>
            <a:pPr algn="l" indent="0" marL="0">
              <a:lnSpc>
                <a:spcPts val="2800"/>
              </a:lnSpc>
              <a:buNone/>
            </a:pPr>
            <a:r>
              <a:rPr lang="en-US" sz="1750" i="1" dirty="0">
                <a:solidFill>
                  <a:srgbClr val="3A3630"/>
                </a:solidFill>
                <a:latin typeface="Source Sans Pro" pitchFamily="34" charset="0"/>
                <a:ea typeface="Source Sans Pro" pitchFamily="34" charset="-122"/>
                <a:cs typeface="Source Sans Pro" pitchFamily="34" charset="-120"/>
              </a:rPr>
              <a:t>b</a:t>
            </a:r>
            <a:pPr algn="l" indent="0" marL="0">
              <a:lnSpc>
                <a:spcPts val="2800"/>
              </a:lnSpc>
              <a:buNone/>
            </a:pPr>
            <a:r>
              <a:rPr lang="en-US" sz="1750" dirty="0">
                <a:solidFill>
                  <a:srgbClr val="3A3630"/>
                </a:solidFill>
                <a:latin typeface="Source Sans Pro" pitchFamily="34" charset="0"/>
                <a:ea typeface="Source Sans Pro" pitchFamily="34" charset="-122"/>
                <a:cs typeface="Source Sans Pro" pitchFamily="34" charset="-120"/>
              </a:rPr>
              <a:t> and </a:t>
            </a:r>
            <a:pPr algn="l" indent="0" marL="0">
              <a:lnSpc>
                <a:spcPts val="2800"/>
              </a:lnSpc>
              <a:buNone/>
            </a:pPr>
            <a:r>
              <a:rPr lang="en-US" sz="1750" i="1" dirty="0">
                <a:solidFill>
                  <a:srgbClr val="3A3630"/>
                </a:solidFill>
                <a:latin typeface="Source Sans Pro" pitchFamily="34" charset="0"/>
                <a:ea typeface="Source Sans Pro" pitchFamily="34" charset="-122"/>
                <a:cs typeface="Source Sans Pro" pitchFamily="34" charset="-120"/>
              </a:rPr>
              <a:t>b</a:t>
            </a:r>
            <a:pPr algn="l" indent="0" marL="0">
              <a:lnSpc>
                <a:spcPts val="2800"/>
              </a:lnSpc>
              <a:buNone/>
            </a:pPr>
            <a:r>
              <a:rPr lang="en-US" sz="1750" dirty="0">
                <a:solidFill>
                  <a:srgbClr val="3A3630"/>
                </a:solidFill>
                <a:latin typeface="Source Sans Pro" pitchFamily="34" charset="0"/>
                <a:ea typeface="Source Sans Pro" pitchFamily="34" charset="-122"/>
                <a:cs typeface="Source Sans Pro" pitchFamily="34" charset="-120"/>
              </a:rPr>
              <a:t> | </a:t>
            </a:r>
            <a:pPr algn="l" indent="0" marL="0">
              <a:lnSpc>
                <a:spcPts val="2800"/>
              </a:lnSpc>
              <a:buNone/>
            </a:pPr>
            <a:r>
              <a:rPr lang="en-US" sz="1750" i="1" dirty="0">
                <a:solidFill>
                  <a:srgbClr val="3A3630"/>
                </a:solidFill>
                <a:latin typeface="Source Sans Pro" pitchFamily="34" charset="0"/>
                <a:ea typeface="Source Sans Pro" pitchFamily="34" charset="-122"/>
                <a:cs typeface="Source Sans Pro" pitchFamily="34" charset="-120"/>
              </a:rPr>
              <a:t>c</a:t>
            </a:r>
            <a:pPr algn="l" indent="0" marL="0">
              <a:lnSpc>
                <a:spcPts val="2800"/>
              </a:lnSpc>
              <a:buNone/>
            </a:pPr>
            <a:r>
              <a:rPr lang="en-US" sz="1750" dirty="0">
                <a:solidFill>
                  <a:srgbClr val="3A3630"/>
                </a:solidFill>
                <a:latin typeface="Source Sans Pro" pitchFamily="34" charset="0"/>
                <a:ea typeface="Source Sans Pro" pitchFamily="34" charset="-122"/>
                <a:cs typeface="Source Sans Pro" pitchFamily="34" charset="-120"/>
              </a:rPr>
              <a:t>, then </a:t>
            </a:r>
            <a:pPr algn="l" indent="0" marL="0">
              <a:lnSpc>
                <a:spcPts val="2800"/>
              </a:lnSpc>
              <a:buNone/>
            </a:pPr>
            <a:r>
              <a:rPr lang="en-US" sz="1750" b="1" dirty="0">
                <a:solidFill>
                  <a:srgbClr val="3A3630"/>
                </a:solidFill>
                <a:latin typeface="Source Sans Pro" pitchFamily="34" charset="0"/>
                <a:ea typeface="Source Sans Pro" pitchFamily="34" charset="-122"/>
                <a:cs typeface="Source Sans Pro" pitchFamily="34" charset="-120"/>
              </a:rPr>
              <a:t>a | c</a:t>
            </a:r>
            <a:endParaRPr lang="en-US" sz="1750" dirty="0"/>
          </a:p>
        </p:txBody>
      </p:sp>
      <p:sp>
        <p:nvSpPr>
          <p:cNvPr id="9" name="Shape 6"/>
          <p:cNvSpPr/>
          <p:nvPr/>
        </p:nvSpPr>
        <p:spPr>
          <a:xfrm>
            <a:off x="4683204" y="2254210"/>
            <a:ext cx="3682127" cy="3446264"/>
          </a:xfrm>
          <a:prstGeom prst="roundRect">
            <a:avLst>
              <a:gd name="adj" fmla="val 968"/>
            </a:avLst>
          </a:prstGeom>
          <a:solidFill>
            <a:srgbClr val="F3E7D4"/>
          </a:solidFill>
          <a:ln/>
        </p:spPr>
      </p:sp>
      <p:sp>
        <p:nvSpPr>
          <p:cNvPr id="10" name="Text 7"/>
          <p:cNvSpPr/>
          <p:nvPr/>
        </p:nvSpPr>
        <p:spPr>
          <a:xfrm>
            <a:off x="4905613" y="2476619"/>
            <a:ext cx="3237309" cy="654129"/>
          </a:xfrm>
          <a:prstGeom prst="rect">
            <a:avLst/>
          </a:prstGeom>
          <a:noFill/>
          <a:ln/>
        </p:spPr>
        <p:txBody>
          <a:bodyPr wrap="square" lIns="0" tIns="0" rIns="0" bIns="0" rtlCol="0" anchor="t"/>
          <a:lstStyle/>
          <a:p>
            <a:pPr algn="l" indent="0" marL="0">
              <a:lnSpc>
                <a:spcPts val="2550"/>
              </a:lnSpc>
              <a:buNone/>
            </a:pPr>
            <a:r>
              <a:rPr lang="en-US" sz="2050" dirty="0">
                <a:solidFill>
                  <a:srgbClr val="3A3630"/>
                </a:solidFill>
                <a:latin typeface="Lora" pitchFamily="34" charset="0"/>
                <a:ea typeface="Lora" pitchFamily="34" charset="-122"/>
                <a:cs typeface="Lora" pitchFamily="34" charset="-120"/>
              </a:rPr>
              <a:t>Properties of Congruences</a:t>
            </a:r>
            <a:endParaRPr lang="en-US" sz="2050" dirty="0"/>
          </a:p>
        </p:txBody>
      </p:sp>
      <p:sp>
        <p:nvSpPr>
          <p:cNvPr id="11" name="Text 8"/>
          <p:cNvSpPr/>
          <p:nvPr/>
        </p:nvSpPr>
        <p:spPr>
          <a:xfrm>
            <a:off x="4905613" y="3264218"/>
            <a:ext cx="3237309" cy="1067991"/>
          </a:xfrm>
          <a:prstGeom prst="rect">
            <a:avLst/>
          </a:prstGeom>
          <a:noFill/>
          <a:ln/>
        </p:spPr>
        <p:txBody>
          <a:bodyPr wrap="square" lIns="0" tIns="0" rIns="0" bIns="0" rtlCol="0" anchor="t"/>
          <a:lstStyle/>
          <a:p>
            <a:pPr algn="l" marL="342900" indent="-342900">
              <a:lnSpc>
                <a:spcPts val="2800"/>
              </a:lnSpc>
              <a:buSzPct val="100000"/>
              <a:buChar char="•"/>
            </a:pPr>
            <a:r>
              <a:rPr lang="en-US" sz="1750" dirty="0">
                <a:solidFill>
                  <a:srgbClr val="3A3630"/>
                </a:solidFill>
                <a:latin typeface="Source Sans Pro" pitchFamily="34" charset="0"/>
                <a:ea typeface="Source Sans Pro" pitchFamily="34" charset="-122"/>
                <a:cs typeface="Source Sans Pro" pitchFamily="34" charset="-120"/>
              </a:rPr>
              <a:t>If </a:t>
            </a:r>
            <a:pPr algn="l" indent="0" marL="0">
              <a:lnSpc>
                <a:spcPts val="2800"/>
              </a:lnSpc>
              <a:buNone/>
            </a:pPr>
            <a:r>
              <a:rPr lang="en-US" sz="1750" i="1" dirty="0">
                <a:solidFill>
                  <a:srgbClr val="3A3630"/>
                </a:solidFill>
                <a:latin typeface="Source Sans Pro" pitchFamily="34" charset="0"/>
                <a:ea typeface="Source Sans Pro" pitchFamily="34" charset="-122"/>
                <a:cs typeface="Source Sans Pro" pitchFamily="34" charset="-120"/>
              </a:rPr>
              <a:t>a ≡ b (mod m)</a:t>
            </a:r>
            <a:pPr algn="l" indent="0" marL="0">
              <a:lnSpc>
                <a:spcPts val="2800"/>
              </a:lnSpc>
              <a:buNone/>
            </a:pPr>
            <a:r>
              <a:rPr lang="en-US" sz="1750" dirty="0">
                <a:solidFill>
                  <a:srgbClr val="3A3630"/>
                </a:solidFill>
                <a:latin typeface="Source Sans Pro" pitchFamily="34" charset="0"/>
                <a:ea typeface="Source Sans Pro" pitchFamily="34" charset="-122"/>
                <a:cs typeface="Source Sans Pro" pitchFamily="34" charset="-120"/>
              </a:rPr>
              <a:t> and </a:t>
            </a:r>
            <a:pPr algn="l" indent="0" marL="0">
              <a:lnSpc>
                <a:spcPts val="2800"/>
              </a:lnSpc>
              <a:buNone/>
            </a:pPr>
            <a:r>
              <a:rPr lang="en-US" sz="1750" i="1" dirty="0">
                <a:solidFill>
                  <a:srgbClr val="3A3630"/>
                </a:solidFill>
                <a:latin typeface="Source Sans Pro" pitchFamily="34" charset="0"/>
                <a:ea typeface="Source Sans Pro" pitchFamily="34" charset="-122"/>
                <a:cs typeface="Source Sans Pro" pitchFamily="34" charset="-120"/>
              </a:rPr>
              <a:t>c ≡ d (mod m)</a:t>
            </a:r>
            <a:pPr algn="l" indent="0" marL="0">
              <a:lnSpc>
                <a:spcPts val="2800"/>
              </a:lnSpc>
              <a:buNone/>
            </a:pPr>
            <a:r>
              <a:rPr lang="en-US" sz="1750" dirty="0">
                <a:solidFill>
                  <a:srgbClr val="3A3630"/>
                </a:solidFill>
                <a:latin typeface="Source Sans Pro" pitchFamily="34" charset="0"/>
                <a:ea typeface="Source Sans Pro" pitchFamily="34" charset="-122"/>
                <a:cs typeface="Source Sans Pro" pitchFamily="34" charset="-120"/>
              </a:rPr>
              <a:t>, then </a:t>
            </a:r>
            <a:pPr algn="l" indent="0" marL="0">
              <a:lnSpc>
                <a:spcPts val="2800"/>
              </a:lnSpc>
              <a:buNone/>
            </a:pPr>
            <a:r>
              <a:rPr lang="en-US" sz="1750" b="1" dirty="0">
                <a:solidFill>
                  <a:srgbClr val="3A3630"/>
                </a:solidFill>
                <a:latin typeface="Source Sans Pro" pitchFamily="34" charset="0"/>
                <a:ea typeface="Source Sans Pro" pitchFamily="34" charset="-122"/>
                <a:cs typeface="Source Sans Pro" pitchFamily="34" charset="-120"/>
              </a:rPr>
              <a:t>a + c ≡ b + d (mod m)</a:t>
            </a:r>
            <a:endParaRPr lang="en-US" sz="1750" dirty="0"/>
          </a:p>
        </p:txBody>
      </p:sp>
      <p:sp>
        <p:nvSpPr>
          <p:cNvPr id="12" name="Text 9"/>
          <p:cNvSpPr/>
          <p:nvPr/>
        </p:nvSpPr>
        <p:spPr>
          <a:xfrm>
            <a:off x="4905613" y="4410075"/>
            <a:ext cx="3237309" cy="1067991"/>
          </a:xfrm>
          <a:prstGeom prst="rect">
            <a:avLst/>
          </a:prstGeom>
          <a:noFill/>
          <a:ln/>
        </p:spPr>
        <p:txBody>
          <a:bodyPr wrap="square" lIns="0" tIns="0" rIns="0" bIns="0" rtlCol="0" anchor="t"/>
          <a:lstStyle/>
          <a:p>
            <a:pPr algn="l" marL="342900" indent="-342900">
              <a:lnSpc>
                <a:spcPts val="2800"/>
              </a:lnSpc>
              <a:buSzPct val="100000"/>
              <a:buChar char="•"/>
            </a:pPr>
            <a:r>
              <a:rPr lang="en-US" sz="1750" dirty="0">
                <a:solidFill>
                  <a:srgbClr val="3A3630"/>
                </a:solidFill>
                <a:latin typeface="Source Sans Pro" pitchFamily="34" charset="0"/>
                <a:ea typeface="Source Sans Pro" pitchFamily="34" charset="-122"/>
                <a:cs typeface="Source Sans Pro" pitchFamily="34" charset="-120"/>
              </a:rPr>
              <a:t>If </a:t>
            </a:r>
            <a:pPr algn="l" indent="0" marL="0">
              <a:lnSpc>
                <a:spcPts val="2800"/>
              </a:lnSpc>
              <a:buNone/>
            </a:pPr>
            <a:r>
              <a:rPr lang="en-US" sz="1750" i="1" dirty="0">
                <a:solidFill>
                  <a:srgbClr val="3A3630"/>
                </a:solidFill>
                <a:latin typeface="Source Sans Pro" pitchFamily="34" charset="0"/>
                <a:ea typeface="Source Sans Pro" pitchFamily="34" charset="-122"/>
                <a:cs typeface="Source Sans Pro" pitchFamily="34" charset="-120"/>
              </a:rPr>
              <a:t>a ≡ b (mod m)</a:t>
            </a:r>
            <a:pPr algn="l" indent="0" marL="0">
              <a:lnSpc>
                <a:spcPts val="2800"/>
              </a:lnSpc>
              <a:buNone/>
            </a:pPr>
            <a:r>
              <a:rPr lang="en-US" sz="1750" dirty="0">
                <a:solidFill>
                  <a:srgbClr val="3A3630"/>
                </a:solidFill>
                <a:latin typeface="Source Sans Pro" pitchFamily="34" charset="0"/>
                <a:ea typeface="Source Sans Pro" pitchFamily="34" charset="-122"/>
                <a:cs typeface="Source Sans Pro" pitchFamily="34" charset="-120"/>
              </a:rPr>
              <a:t> and </a:t>
            </a:r>
            <a:pPr algn="l" indent="0" marL="0">
              <a:lnSpc>
                <a:spcPts val="2800"/>
              </a:lnSpc>
              <a:buNone/>
            </a:pPr>
            <a:r>
              <a:rPr lang="en-US" sz="1750" i="1" dirty="0">
                <a:solidFill>
                  <a:srgbClr val="3A3630"/>
                </a:solidFill>
                <a:latin typeface="Source Sans Pro" pitchFamily="34" charset="0"/>
                <a:ea typeface="Source Sans Pro" pitchFamily="34" charset="-122"/>
                <a:cs typeface="Source Sans Pro" pitchFamily="34" charset="-120"/>
              </a:rPr>
              <a:t>c ≡ d (mod m)</a:t>
            </a:r>
            <a:pPr algn="l" indent="0" marL="0">
              <a:lnSpc>
                <a:spcPts val="2800"/>
              </a:lnSpc>
              <a:buNone/>
            </a:pPr>
            <a:r>
              <a:rPr lang="en-US" sz="1750" dirty="0">
                <a:solidFill>
                  <a:srgbClr val="3A3630"/>
                </a:solidFill>
                <a:latin typeface="Source Sans Pro" pitchFamily="34" charset="0"/>
                <a:ea typeface="Source Sans Pro" pitchFamily="34" charset="-122"/>
                <a:cs typeface="Source Sans Pro" pitchFamily="34" charset="-120"/>
              </a:rPr>
              <a:t>, then </a:t>
            </a:r>
            <a:pPr algn="l" indent="0" marL="0">
              <a:lnSpc>
                <a:spcPts val="2800"/>
              </a:lnSpc>
              <a:buNone/>
            </a:pPr>
            <a:r>
              <a:rPr lang="en-US" sz="1750" b="1" dirty="0">
                <a:solidFill>
                  <a:srgbClr val="3A3630"/>
                </a:solidFill>
                <a:latin typeface="Source Sans Pro" pitchFamily="34" charset="0"/>
                <a:ea typeface="Source Sans Pro" pitchFamily="34" charset="-122"/>
                <a:cs typeface="Source Sans Pro" pitchFamily="34" charset="-120"/>
              </a:rPr>
              <a:t>ac ≡ bd (mod m)</a:t>
            </a:r>
            <a:endParaRPr lang="en-US" sz="1750" dirty="0"/>
          </a:p>
        </p:txBody>
      </p:sp>
      <p:sp>
        <p:nvSpPr>
          <p:cNvPr id="13" name="Shape 10"/>
          <p:cNvSpPr/>
          <p:nvPr/>
        </p:nvSpPr>
        <p:spPr>
          <a:xfrm>
            <a:off x="778669" y="5922883"/>
            <a:ext cx="7586663" cy="1695212"/>
          </a:xfrm>
          <a:prstGeom prst="roundRect">
            <a:avLst>
              <a:gd name="adj" fmla="val 1969"/>
            </a:avLst>
          </a:prstGeom>
          <a:solidFill>
            <a:srgbClr val="F3E7D4"/>
          </a:solidFill>
          <a:ln/>
        </p:spPr>
      </p:sp>
      <p:sp>
        <p:nvSpPr>
          <p:cNvPr id="14" name="Text 11"/>
          <p:cNvSpPr/>
          <p:nvPr/>
        </p:nvSpPr>
        <p:spPr>
          <a:xfrm>
            <a:off x="1001078" y="6145292"/>
            <a:ext cx="3813810" cy="327065"/>
          </a:xfrm>
          <a:prstGeom prst="rect">
            <a:avLst/>
          </a:prstGeom>
          <a:noFill/>
          <a:ln/>
        </p:spPr>
        <p:txBody>
          <a:bodyPr wrap="none" lIns="0" tIns="0" rIns="0" bIns="0" rtlCol="0" anchor="t"/>
          <a:lstStyle/>
          <a:p>
            <a:pPr algn="l" indent="0" marL="0">
              <a:lnSpc>
                <a:spcPts val="2550"/>
              </a:lnSpc>
              <a:buNone/>
            </a:pPr>
            <a:r>
              <a:rPr lang="en-US" sz="2050" dirty="0">
                <a:solidFill>
                  <a:srgbClr val="3A3630"/>
                </a:solidFill>
                <a:latin typeface="Lora" pitchFamily="34" charset="0"/>
                <a:ea typeface="Lora" pitchFamily="34" charset="-122"/>
                <a:cs typeface="Lora" pitchFamily="34" charset="-120"/>
              </a:rPr>
              <a:t>Properties of the mod Function</a:t>
            </a:r>
            <a:endParaRPr lang="en-US" sz="2050" dirty="0"/>
          </a:p>
        </p:txBody>
      </p:sp>
      <p:sp>
        <p:nvSpPr>
          <p:cNvPr id="15" name="Text 12"/>
          <p:cNvSpPr/>
          <p:nvPr/>
        </p:nvSpPr>
        <p:spPr>
          <a:xfrm>
            <a:off x="1001078" y="6605826"/>
            <a:ext cx="7141845" cy="355997"/>
          </a:xfrm>
          <a:prstGeom prst="rect">
            <a:avLst/>
          </a:prstGeom>
          <a:noFill/>
          <a:ln/>
        </p:spPr>
        <p:txBody>
          <a:bodyPr wrap="none" lIns="0" tIns="0" rIns="0" bIns="0" rtlCol="0" anchor="t"/>
          <a:lstStyle/>
          <a:p>
            <a:pPr algn="l" marL="342900" indent="-342900">
              <a:lnSpc>
                <a:spcPts val="2800"/>
              </a:lnSpc>
              <a:buSzPct val="100000"/>
              <a:buChar char="•"/>
            </a:pPr>
            <a:r>
              <a:rPr lang="en-US" sz="1750" b="1" dirty="0">
                <a:solidFill>
                  <a:srgbClr val="3A3630"/>
                </a:solidFill>
                <a:latin typeface="Source Sans Pro" pitchFamily="34" charset="0"/>
                <a:ea typeface="Source Sans Pro" pitchFamily="34" charset="-122"/>
                <a:cs typeface="Source Sans Pro" pitchFamily="34" charset="-120"/>
              </a:rPr>
              <a:t>(a + b) mod m = ((a mod m) + (b mod m)) mod m</a:t>
            </a:r>
            <a:endParaRPr lang="en-US" sz="1750" dirty="0"/>
          </a:p>
        </p:txBody>
      </p:sp>
      <p:sp>
        <p:nvSpPr>
          <p:cNvPr id="16" name="Text 13"/>
          <p:cNvSpPr/>
          <p:nvPr/>
        </p:nvSpPr>
        <p:spPr>
          <a:xfrm>
            <a:off x="1001078" y="7039689"/>
            <a:ext cx="7141845" cy="355997"/>
          </a:xfrm>
          <a:prstGeom prst="rect">
            <a:avLst/>
          </a:prstGeom>
          <a:noFill/>
          <a:ln/>
        </p:spPr>
        <p:txBody>
          <a:bodyPr wrap="none" lIns="0" tIns="0" rIns="0" bIns="0" rtlCol="0" anchor="t"/>
          <a:lstStyle/>
          <a:p>
            <a:pPr algn="l" marL="342900" indent="-342900">
              <a:lnSpc>
                <a:spcPts val="2800"/>
              </a:lnSpc>
              <a:buSzPct val="100000"/>
              <a:buChar char="•"/>
            </a:pPr>
            <a:r>
              <a:rPr lang="en-US" sz="1750" dirty="0">
                <a:solidFill>
                  <a:srgbClr val="3A3630"/>
                </a:solidFill>
                <a:latin typeface="Source Sans Pro" pitchFamily="34" charset="0"/>
                <a:ea typeface="Source Sans Pro" pitchFamily="34" charset="-122"/>
                <a:cs typeface="Source Sans Pro" pitchFamily="34" charset="-120"/>
              </a:rPr>
              <a:t>ab mod m = ((a mod m)(b mod m)) mod m</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1995011"/>
            <a:ext cx="10441662" cy="704017"/>
          </a:xfrm>
          <a:prstGeom prst="rect">
            <a:avLst/>
          </a:prstGeom>
          <a:noFill/>
          <a:ln/>
        </p:spPr>
        <p:txBody>
          <a:bodyPr wrap="none" lIns="0" tIns="0" rIns="0" bIns="0" rtlCol="0" anchor="t"/>
          <a:lstStyle/>
          <a:p>
            <a:pPr algn="l" indent="0" marL="0">
              <a:lnSpc>
                <a:spcPts val="5500"/>
              </a:lnSpc>
              <a:buNone/>
            </a:pPr>
            <a:r>
              <a:rPr lang="en-US" sz="4400" dirty="0">
                <a:solidFill>
                  <a:srgbClr val="38512F"/>
                </a:solidFill>
                <a:latin typeface="Lora" pitchFamily="34" charset="0"/>
                <a:ea typeface="Lora" pitchFamily="34" charset="-122"/>
                <a:cs typeface="Lora" pitchFamily="34" charset="-120"/>
              </a:rPr>
              <a:t>Integer Representations and Algorithms</a:t>
            </a:r>
            <a:endParaRPr lang="en-US" sz="4400" dirty="0"/>
          </a:p>
        </p:txBody>
      </p:sp>
      <p:sp>
        <p:nvSpPr>
          <p:cNvPr id="3" name="Text 1"/>
          <p:cNvSpPr/>
          <p:nvPr/>
        </p:nvSpPr>
        <p:spPr>
          <a:xfrm>
            <a:off x="837724" y="3297317"/>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38512F"/>
                </a:solidFill>
                <a:latin typeface="Lora" pitchFamily="34" charset="0"/>
                <a:ea typeface="Lora" pitchFamily="34" charset="-122"/>
                <a:cs typeface="Lora" pitchFamily="34" charset="-120"/>
              </a:rPr>
              <a:t>Base Representations</a:t>
            </a:r>
            <a:endParaRPr lang="en-US" sz="2200" dirty="0"/>
          </a:p>
        </p:txBody>
      </p:sp>
      <p:sp>
        <p:nvSpPr>
          <p:cNvPr id="4" name="Text 2"/>
          <p:cNvSpPr/>
          <p:nvPr/>
        </p:nvSpPr>
        <p:spPr>
          <a:xfrm>
            <a:off x="837724" y="3888581"/>
            <a:ext cx="6185535" cy="1149072"/>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Any positive integer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n</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can be uniquely expressed in </a:t>
            </a:r>
            <a:pPr algn="l" indent="0" marL="0">
              <a:lnSpc>
                <a:spcPts val="3000"/>
              </a:lnSpc>
              <a:buNone/>
            </a:pPr>
            <a:r>
              <a:rPr lang="en-US" sz="1850" b="1" dirty="0">
                <a:solidFill>
                  <a:srgbClr val="3A3630"/>
                </a:solidFill>
                <a:latin typeface="Source Sans Pro" pitchFamily="34" charset="0"/>
                <a:ea typeface="Source Sans Pro" pitchFamily="34" charset="-122"/>
                <a:cs typeface="Source Sans Pro" pitchFamily="34" charset="-120"/>
              </a:rPr>
              <a:t>base b</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b</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&gt; 1) as </a:t>
            </a:r>
            <a:pPr algn="l" indent="0" marL="0">
              <a:lnSpc>
                <a:spcPts val="3000"/>
              </a:lnSpc>
              <a:buNone/>
            </a:pPr>
            <a:r>
              <a:rPr lang="en-US" sz="1850" b="1" dirty="0">
                <a:solidFill>
                  <a:srgbClr val="3A3630"/>
                </a:solidFill>
                <a:latin typeface="Source Sans Pro" pitchFamily="34" charset="0"/>
                <a:ea typeface="Source Sans Pro" pitchFamily="34" charset="-122"/>
                <a:cs typeface="Source Sans Pro" pitchFamily="34" charset="-120"/>
              </a:rPr>
              <a:t>n = akbk + ak−1bk−1 +⋯ + a1b + a0</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where 0 ≤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aj</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&lt; </a:t>
            </a:r>
            <a:pPr algn="l" indent="0" marL="0">
              <a:lnSpc>
                <a:spcPts val="3000"/>
              </a:lnSpc>
              <a:buNone/>
            </a:pPr>
            <a:r>
              <a:rPr lang="en-US" sz="1850" i="1" dirty="0">
                <a:solidFill>
                  <a:srgbClr val="3A3630"/>
                </a:solidFill>
                <a:latin typeface="Source Sans Pro" pitchFamily="34" charset="0"/>
                <a:ea typeface="Source Sans Pro" pitchFamily="34" charset="-122"/>
                <a:cs typeface="Source Sans Pro" pitchFamily="34" charset="-120"/>
              </a:rPr>
              <a:t>b</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 for all j.</a:t>
            </a:r>
            <a:endParaRPr lang="en-US" sz="1850" dirty="0"/>
          </a:p>
        </p:txBody>
      </p:sp>
      <p:sp>
        <p:nvSpPr>
          <p:cNvPr id="5" name="Text 3"/>
          <p:cNvSpPr/>
          <p:nvPr/>
        </p:nvSpPr>
        <p:spPr>
          <a:xfrm>
            <a:off x="837724" y="5253038"/>
            <a:ext cx="6185535" cy="766048"/>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Common bases include decimal (base 10), binary (base 2), octal (base 8), and hexadecimal (base 16).</a:t>
            </a:r>
            <a:endParaRPr lang="en-US" sz="1850" dirty="0"/>
          </a:p>
        </p:txBody>
      </p:sp>
      <p:sp>
        <p:nvSpPr>
          <p:cNvPr id="6" name="Text 4"/>
          <p:cNvSpPr/>
          <p:nvPr/>
        </p:nvSpPr>
        <p:spPr>
          <a:xfrm>
            <a:off x="7614761" y="3297317"/>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38512F"/>
                </a:solidFill>
                <a:latin typeface="Lora" pitchFamily="34" charset="0"/>
                <a:ea typeface="Lora" pitchFamily="34" charset="-122"/>
                <a:cs typeface="Lora" pitchFamily="34" charset="-120"/>
              </a:rPr>
              <a:t>Conversion Examples</a:t>
            </a:r>
            <a:endParaRPr lang="en-US" sz="2200" dirty="0"/>
          </a:p>
        </p:txBody>
      </p:sp>
      <p:sp>
        <p:nvSpPr>
          <p:cNvPr id="7" name="Text 5"/>
          <p:cNvSpPr/>
          <p:nvPr/>
        </p:nvSpPr>
        <p:spPr>
          <a:xfrm>
            <a:off x="7614761" y="3888581"/>
            <a:ext cx="6185535"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3A3630"/>
                </a:solidFill>
                <a:latin typeface="Source Sans Pro" pitchFamily="34" charset="0"/>
                <a:ea typeface="Source Sans Pro" pitchFamily="34" charset="-122"/>
                <a:cs typeface="Source Sans Pro" pitchFamily="34" charset="-120"/>
              </a:rPr>
              <a:t>Binary to octal: </a:t>
            </a:r>
            <a:pPr algn="l" indent="0" marL="0">
              <a:lnSpc>
                <a:spcPts val="3000"/>
              </a:lnSpc>
              <a:buNone/>
            </a:pPr>
            <a:r>
              <a:rPr lang="en-US" sz="1850" b="1" dirty="0">
                <a:solidFill>
                  <a:srgbClr val="3A3630"/>
                </a:solidFill>
                <a:latin typeface="Source Sans Pro" pitchFamily="34" charset="0"/>
                <a:ea typeface="Source Sans Pro" pitchFamily="34" charset="-122"/>
                <a:cs typeface="Source Sans Pro" pitchFamily="34" charset="-120"/>
              </a:rPr>
              <a:t>(11 1110 1011 1100)2 = (37274)8</a:t>
            </a:r>
            <a:endParaRPr lang="en-US" sz="1850" dirty="0"/>
          </a:p>
        </p:txBody>
      </p:sp>
      <p:sp>
        <p:nvSpPr>
          <p:cNvPr id="8" name="Text 6"/>
          <p:cNvSpPr/>
          <p:nvPr/>
        </p:nvSpPr>
        <p:spPr>
          <a:xfrm>
            <a:off x="7614761" y="4355306"/>
            <a:ext cx="6185535"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3A3630"/>
                </a:solidFill>
                <a:latin typeface="Source Sans Pro" pitchFamily="34" charset="0"/>
                <a:ea typeface="Source Sans Pro" pitchFamily="34" charset="-122"/>
                <a:cs typeface="Source Sans Pro" pitchFamily="34" charset="-120"/>
              </a:rPr>
              <a:t>Octal to binary: </a:t>
            </a:r>
            <a:pPr algn="l" indent="0" marL="0">
              <a:lnSpc>
                <a:spcPts val="3000"/>
              </a:lnSpc>
              <a:buNone/>
            </a:pPr>
            <a:r>
              <a:rPr lang="en-US" sz="1850" b="1" dirty="0">
                <a:solidFill>
                  <a:srgbClr val="3A3630"/>
                </a:solidFill>
                <a:latin typeface="Source Sans Pro" pitchFamily="34" charset="0"/>
                <a:ea typeface="Source Sans Pro" pitchFamily="34" charset="-122"/>
                <a:cs typeface="Source Sans Pro" pitchFamily="34" charset="-120"/>
              </a:rPr>
              <a:t>(765)8 = (1 1111 0101)2</a:t>
            </a:r>
            <a:endParaRPr lang="en-US" sz="1850" dirty="0"/>
          </a:p>
        </p:txBody>
      </p:sp>
      <p:sp>
        <p:nvSpPr>
          <p:cNvPr id="9" name="Text 7"/>
          <p:cNvSpPr/>
          <p:nvPr/>
        </p:nvSpPr>
        <p:spPr>
          <a:xfrm>
            <a:off x="7614761" y="4822031"/>
            <a:ext cx="6185535"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3A3630"/>
                </a:solidFill>
                <a:latin typeface="Source Sans Pro" pitchFamily="34" charset="0"/>
                <a:ea typeface="Source Sans Pro" pitchFamily="34" charset="-122"/>
                <a:cs typeface="Source Sans Pro" pitchFamily="34" charset="-120"/>
              </a:rPr>
              <a:t>Hex to binary: </a:t>
            </a:r>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(A8D)16 = (1010 1000 1101)2</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76394" y="876300"/>
            <a:ext cx="7187922" cy="568285"/>
          </a:xfrm>
          <a:prstGeom prst="rect">
            <a:avLst/>
          </a:prstGeom>
          <a:noFill/>
          <a:ln/>
        </p:spPr>
        <p:txBody>
          <a:bodyPr wrap="none" lIns="0" tIns="0" rIns="0" bIns="0" rtlCol="0" anchor="t"/>
          <a:lstStyle/>
          <a:p>
            <a:pPr algn="l" indent="0" marL="0">
              <a:lnSpc>
                <a:spcPts val="4450"/>
              </a:lnSpc>
              <a:buNone/>
            </a:pPr>
            <a:r>
              <a:rPr lang="en-US" sz="3550" dirty="0">
                <a:solidFill>
                  <a:srgbClr val="38512F"/>
                </a:solidFill>
                <a:latin typeface="Lora" pitchFamily="34" charset="0"/>
                <a:ea typeface="Lora" pitchFamily="34" charset="-122"/>
                <a:cs typeface="Lora" pitchFamily="34" charset="-120"/>
              </a:rPr>
              <a:t>Algorithms for Integer Operations</a:t>
            </a:r>
            <a:endParaRPr lang="en-US" sz="3550" dirty="0"/>
          </a:p>
        </p:txBody>
      </p:sp>
      <p:pic>
        <p:nvPicPr>
          <p:cNvPr id="4" name="Image 1" descr="preencoded.png">    </p:cNvPr>
          <p:cNvPicPr>
            <a:picLocks noChangeAspect="1"/>
          </p:cNvPicPr>
          <p:nvPr/>
        </p:nvPicPr>
        <p:blipFill>
          <a:blip r:embed="rId2"/>
          <a:stretch>
            <a:fillRect/>
          </a:stretch>
        </p:blipFill>
        <p:spPr>
          <a:xfrm>
            <a:off x="676394" y="1734383"/>
            <a:ext cx="966192" cy="1404699"/>
          </a:xfrm>
          <a:prstGeom prst="rect">
            <a:avLst/>
          </a:prstGeom>
        </p:spPr>
      </p:pic>
      <p:sp>
        <p:nvSpPr>
          <p:cNvPr id="5" name="Text 1"/>
          <p:cNvSpPr/>
          <p:nvPr/>
        </p:nvSpPr>
        <p:spPr>
          <a:xfrm>
            <a:off x="1932384" y="1927622"/>
            <a:ext cx="2273618" cy="284202"/>
          </a:xfrm>
          <a:prstGeom prst="rect">
            <a:avLst/>
          </a:prstGeom>
          <a:noFill/>
          <a:ln/>
        </p:spPr>
        <p:txBody>
          <a:bodyPr wrap="none" lIns="0" tIns="0" rIns="0" bIns="0" rtlCol="0" anchor="t"/>
          <a:lstStyle/>
          <a:p>
            <a:pPr algn="l" indent="0" marL="0">
              <a:lnSpc>
                <a:spcPts val="2200"/>
              </a:lnSpc>
              <a:buNone/>
            </a:pPr>
            <a:r>
              <a:rPr lang="en-US" sz="1750" dirty="0">
                <a:solidFill>
                  <a:srgbClr val="3A3630"/>
                </a:solidFill>
                <a:latin typeface="Lora" pitchFamily="34" charset="0"/>
                <a:ea typeface="Lora" pitchFamily="34" charset="-122"/>
                <a:cs typeface="Lora" pitchFamily="34" charset="-120"/>
              </a:rPr>
              <a:t>Addition Algorithm</a:t>
            </a:r>
            <a:endParaRPr lang="en-US" sz="1750" dirty="0"/>
          </a:p>
        </p:txBody>
      </p:sp>
      <p:sp>
        <p:nvSpPr>
          <p:cNvPr id="6" name="Text 2"/>
          <p:cNvSpPr/>
          <p:nvPr/>
        </p:nvSpPr>
        <p:spPr>
          <a:xfrm>
            <a:off x="1932384" y="2327672"/>
            <a:ext cx="6535222" cy="618173"/>
          </a:xfrm>
          <a:prstGeom prst="rect">
            <a:avLst/>
          </a:prstGeom>
          <a:noFill/>
          <a:ln/>
        </p:spPr>
        <p:txBody>
          <a:bodyPr wrap="square" lIns="0" tIns="0" rIns="0" bIns="0" rtlCol="0" anchor="t"/>
          <a:lstStyle/>
          <a:p>
            <a:pPr algn="l" indent="0" marL="0">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Adds two integers from their binary expansions using carry bits. For </a:t>
            </a:r>
            <a:pPr algn="l" indent="0" marL="0">
              <a:lnSpc>
                <a:spcPts val="2400"/>
              </a:lnSpc>
              <a:buNone/>
            </a:pPr>
            <a:r>
              <a:rPr lang="en-US" sz="1500" i="1" dirty="0">
                <a:solidFill>
                  <a:srgbClr val="3A3630"/>
                </a:solidFill>
                <a:latin typeface="Source Sans Pro" pitchFamily="34" charset="0"/>
                <a:ea typeface="Source Sans Pro" pitchFamily="34" charset="-122"/>
                <a:cs typeface="Source Sans Pro" pitchFamily="34" charset="-120"/>
              </a:rPr>
              <a:t>n</a:t>
            </a:r>
            <a:pPr algn="l" indent="0" marL="0">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-bit numbers, the complexity is O(</a:t>
            </a:r>
            <a:pPr algn="l" indent="0" marL="0">
              <a:lnSpc>
                <a:spcPts val="2400"/>
              </a:lnSpc>
              <a:buNone/>
            </a:pPr>
            <a:r>
              <a:rPr lang="en-US" sz="1500" i="1" dirty="0">
                <a:solidFill>
                  <a:srgbClr val="3A3630"/>
                </a:solidFill>
                <a:latin typeface="Source Sans Pro" pitchFamily="34" charset="0"/>
                <a:ea typeface="Source Sans Pro" pitchFamily="34" charset="-122"/>
                <a:cs typeface="Source Sans Pro" pitchFamily="34" charset="-120"/>
              </a:rPr>
              <a:t>n</a:t>
            </a:r>
            <a:pPr algn="l" indent="0" marL="0">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 bit operations.</a:t>
            </a:r>
            <a:endParaRPr lang="en-US" sz="1500" dirty="0"/>
          </a:p>
        </p:txBody>
      </p:sp>
      <p:pic>
        <p:nvPicPr>
          <p:cNvPr id="7" name="Image 2" descr="preencoded.png">    </p:cNvPr>
          <p:cNvPicPr>
            <a:picLocks noChangeAspect="1"/>
          </p:cNvPicPr>
          <p:nvPr/>
        </p:nvPicPr>
        <p:blipFill>
          <a:blip r:embed="rId3"/>
          <a:stretch>
            <a:fillRect/>
          </a:stretch>
        </p:blipFill>
        <p:spPr>
          <a:xfrm>
            <a:off x="676394" y="3139083"/>
            <a:ext cx="966192" cy="1404699"/>
          </a:xfrm>
          <a:prstGeom prst="rect">
            <a:avLst/>
          </a:prstGeom>
        </p:spPr>
      </p:pic>
      <p:sp>
        <p:nvSpPr>
          <p:cNvPr id="8" name="Text 3"/>
          <p:cNvSpPr/>
          <p:nvPr/>
        </p:nvSpPr>
        <p:spPr>
          <a:xfrm>
            <a:off x="1932384" y="3332321"/>
            <a:ext cx="2592943" cy="284202"/>
          </a:xfrm>
          <a:prstGeom prst="rect">
            <a:avLst/>
          </a:prstGeom>
          <a:noFill/>
          <a:ln/>
        </p:spPr>
        <p:txBody>
          <a:bodyPr wrap="none" lIns="0" tIns="0" rIns="0" bIns="0" rtlCol="0" anchor="t"/>
          <a:lstStyle/>
          <a:p>
            <a:pPr algn="l" indent="0" marL="0">
              <a:lnSpc>
                <a:spcPts val="2200"/>
              </a:lnSpc>
              <a:buNone/>
            </a:pPr>
            <a:r>
              <a:rPr lang="en-US" sz="1750" dirty="0">
                <a:solidFill>
                  <a:srgbClr val="3A3630"/>
                </a:solidFill>
                <a:latin typeface="Lora" pitchFamily="34" charset="0"/>
                <a:ea typeface="Lora" pitchFamily="34" charset="-122"/>
                <a:cs typeface="Lora" pitchFamily="34" charset="-120"/>
              </a:rPr>
              <a:t>Multiplication Algorithm</a:t>
            </a:r>
            <a:endParaRPr lang="en-US" sz="1750" dirty="0"/>
          </a:p>
        </p:txBody>
      </p:sp>
      <p:sp>
        <p:nvSpPr>
          <p:cNvPr id="9" name="Text 4"/>
          <p:cNvSpPr/>
          <p:nvPr/>
        </p:nvSpPr>
        <p:spPr>
          <a:xfrm>
            <a:off x="1932384" y="3732371"/>
            <a:ext cx="6535222" cy="618173"/>
          </a:xfrm>
          <a:prstGeom prst="rect">
            <a:avLst/>
          </a:prstGeom>
          <a:noFill/>
          <a:ln/>
        </p:spPr>
        <p:txBody>
          <a:bodyPr wrap="square" lIns="0" tIns="0" rIns="0" bIns="0" rtlCol="0" anchor="t"/>
          <a:lstStyle/>
          <a:p>
            <a:pPr algn="l" indent="0" marL="0">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Multiplies integers by computing partial products through shifting and addition. The complexity is O(</a:t>
            </a:r>
            <a:pPr algn="l" indent="0" marL="0">
              <a:lnSpc>
                <a:spcPts val="2400"/>
              </a:lnSpc>
              <a:buNone/>
            </a:pPr>
            <a:r>
              <a:rPr lang="en-US" sz="1500" i="1" dirty="0">
                <a:solidFill>
                  <a:srgbClr val="3A3630"/>
                </a:solidFill>
                <a:latin typeface="Source Sans Pro" pitchFamily="34" charset="0"/>
                <a:ea typeface="Source Sans Pro" pitchFamily="34" charset="-122"/>
                <a:cs typeface="Source Sans Pro" pitchFamily="34" charset="-120"/>
              </a:rPr>
              <a:t>n</a:t>
            </a:r>
            <a:pPr algn="l" indent="0" marL="0">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²) bit operations for </a:t>
            </a:r>
            <a:pPr algn="l" indent="0" marL="0">
              <a:lnSpc>
                <a:spcPts val="2400"/>
              </a:lnSpc>
              <a:buNone/>
            </a:pPr>
            <a:r>
              <a:rPr lang="en-US" sz="1500" i="1" dirty="0">
                <a:solidFill>
                  <a:srgbClr val="3A3630"/>
                </a:solidFill>
                <a:latin typeface="Source Sans Pro" pitchFamily="34" charset="0"/>
                <a:ea typeface="Source Sans Pro" pitchFamily="34" charset="-122"/>
                <a:cs typeface="Source Sans Pro" pitchFamily="34" charset="-120"/>
              </a:rPr>
              <a:t>n</a:t>
            </a:r>
            <a:pPr algn="l" indent="0" marL="0">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-bit numbers.</a:t>
            </a:r>
            <a:endParaRPr lang="en-US" sz="1500" dirty="0"/>
          </a:p>
        </p:txBody>
      </p:sp>
      <p:pic>
        <p:nvPicPr>
          <p:cNvPr id="10" name="Image 3" descr="preencoded.png">    </p:cNvPr>
          <p:cNvPicPr>
            <a:picLocks noChangeAspect="1"/>
          </p:cNvPicPr>
          <p:nvPr/>
        </p:nvPicPr>
        <p:blipFill>
          <a:blip r:embed="rId4"/>
          <a:stretch>
            <a:fillRect/>
          </a:stretch>
        </p:blipFill>
        <p:spPr>
          <a:xfrm>
            <a:off x="676394" y="4543782"/>
            <a:ext cx="966192" cy="1404699"/>
          </a:xfrm>
          <a:prstGeom prst="rect">
            <a:avLst/>
          </a:prstGeom>
        </p:spPr>
      </p:pic>
      <p:sp>
        <p:nvSpPr>
          <p:cNvPr id="11" name="Text 5"/>
          <p:cNvSpPr/>
          <p:nvPr/>
        </p:nvSpPr>
        <p:spPr>
          <a:xfrm>
            <a:off x="1932384" y="4737021"/>
            <a:ext cx="2273618" cy="284202"/>
          </a:xfrm>
          <a:prstGeom prst="rect">
            <a:avLst/>
          </a:prstGeom>
          <a:noFill/>
          <a:ln/>
        </p:spPr>
        <p:txBody>
          <a:bodyPr wrap="none" lIns="0" tIns="0" rIns="0" bIns="0" rtlCol="0" anchor="t"/>
          <a:lstStyle/>
          <a:p>
            <a:pPr algn="l" indent="0" marL="0">
              <a:lnSpc>
                <a:spcPts val="2200"/>
              </a:lnSpc>
              <a:buNone/>
            </a:pPr>
            <a:r>
              <a:rPr lang="en-US" sz="1750" dirty="0">
                <a:solidFill>
                  <a:srgbClr val="3A3630"/>
                </a:solidFill>
                <a:latin typeface="Lora" pitchFamily="34" charset="0"/>
                <a:ea typeface="Lora" pitchFamily="34" charset="-122"/>
                <a:cs typeface="Lora" pitchFamily="34" charset="-120"/>
              </a:rPr>
              <a:t>Division Algorithm</a:t>
            </a:r>
            <a:endParaRPr lang="en-US" sz="1750" dirty="0"/>
          </a:p>
        </p:txBody>
      </p:sp>
      <p:sp>
        <p:nvSpPr>
          <p:cNvPr id="12" name="Text 6"/>
          <p:cNvSpPr/>
          <p:nvPr/>
        </p:nvSpPr>
        <p:spPr>
          <a:xfrm>
            <a:off x="1932384" y="5137071"/>
            <a:ext cx="6535222" cy="618173"/>
          </a:xfrm>
          <a:prstGeom prst="rect">
            <a:avLst/>
          </a:prstGeom>
          <a:noFill/>
          <a:ln/>
        </p:spPr>
        <p:txBody>
          <a:bodyPr wrap="square" lIns="0" tIns="0" rIns="0" bIns="0" rtlCol="0" anchor="t"/>
          <a:lstStyle/>
          <a:p>
            <a:pPr algn="l" indent="0" marL="0">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Finds quotient and remainder through repeated subtraction. For </a:t>
            </a:r>
            <a:pPr algn="l" indent="0" marL="0">
              <a:lnSpc>
                <a:spcPts val="2400"/>
              </a:lnSpc>
              <a:buNone/>
            </a:pPr>
            <a:r>
              <a:rPr lang="en-US" sz="1500" i="1" dirty="0">
                <a:solidFill>
                  <a:srgbClr val="3A3630"/>
                </a:solidFill>
                <a:latin typeface="Source Sans Pro" pitchFamily="34" charset="0"/>
                <a:ea typeface="Source Sans Pro" pitchFamily="34" charset="-122"/>
                <a:cs typeface="Source Sans Pro" pitchFamily="34" charset="-120"/>
              </a:rPr>
              <a:t>a</a:t>
            </a:r>
            <a:pPr algn="l" indent="0" marL="0">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 &gt; </a:t>
            </a:r>
            <a:pPr algn="l" indent="0" marL="0">
              <a:lnSpc>
                <a:spcPts val="2400"/>
              </a:lnSpc>
              <a:buNone/>
            </a:pPr>
            <a:r>
              <a:rPr lang="en-US" sz="1500" i="1" dirty="0">
                <a:solidFill>
                  <a:srgbClr val="3A3630"/>
                </a:solidFill>
                <a:latin typeface="Source Sans Pro" pitchFamily="34" charset="0"/>
                <a:ea typeface="Source Sans Pro" pitchFamily="34" charset="-122"/>
                <a:cs typeface="Source Sans Pro" pitchFamily="34" charset="-120"/>
              </a:rPr>
              <a:t>d</a:t>
            </a:r>
            <a:pPr algn="l" indent="0" marL="0">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 the complexity is O(</a:t>
            </a:r>
            <a:pPr algn="l" indent="0" marL="0">
              <a:lnSpc>
                <a:spcPts val="2400"/>
              </a:lnSpc>
              <a:buNone/>
            </a:pPr>
            <a:r>
              <a:rPr lang="en-US" sz="1500" i="1" dirty="0">
                <a:solidFill>
                  <a:srgbClr val="3A3630"/>
                </a:solidFill>
                <a:latin typeface="Source Sans Pro" pitchFamily="34" charset="0"/>
                <a:ea typeface="Source Sans Pro" pitchFamily="34" charset="-122"/>
                <a:cs typeface="Source Sans Pro" pitchFamily="34" charset="-120"/>
              </a:rPr>
              <a:t>q</a:t>
            </a:r>
            <a:pPr algn="l" indent="0" marL="0">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 log </a:t>
            </a:r>
            <a:pPr algn="l" indent="0" marL="0">
              <a:lnSpc>
                <a:spcPts val="2400"/>
              </a:lnSpc>
              <a:buNone/>
            </a:pPr>
            <a:r>
              <a:rPr lang="en-US" sz="1500" i="1" dirty="0">
                <a:solidFill>
                  <a:srgbClr val="3A3630"/>
                </a:solidFill>
                <a:latin typeface="Source Sans Pro" pitchFamily="34" charset="0"/>
                <a:ea typeface="Source Sans Pro" pitchFamily="34" charset="-122"/>
                <a:cs typeface="Source Sans Pro" pitchFamily="34" charset="-120"/>
              </a:rPr>
              <a:t>a</a:t>
            </a:r>
            <a:pPr algn="l" indent="0" marL="0">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 bit operations.</a:t>
            </a:r>
            <a:endParaRPr lang="en-US" sz="1500" dirty="0"/>
          </a:p>
        </p:txBody>
      </p:sp>
      <p:pic>
        <p:nvPicPr>
          <p:cNvPr id="13" name="Image 4" descr="preencoded.png">    </p:cNvPr>
          <p:cNvPicPr>
            <a:picLocks noChangeAspect="1"/>
          </p:cNvPicPr>
          <p:nvPr/>
        </p:nvPicPr>
        <p:blipFill>
          <a:blip r:embed="rId5"/>
          <a:stretch>
            <a:fillRect/>
          </a:stretch>
        </p:blipFill>
        <p:spPr>
          <a:xfrm>
            <a:off x="676394" y="5948482"/>
            <a:ext cx="966192" cy="1404699"/>
          </a:xfrm>
          <a:prstGeom prst="rect">
            <a:avLst/>
          </a:prstGeom>
        </p:spPr>
      </p:pic>
      <p:sp>
        <p:nvSpPr>
          <p:cNvPr id="14" name="Text 7"/>
          <p:cNvSpPr/>
          <p:nvPr/>
        </p:nvSpPr>
        <p:spPr>
          <a:xfrm>
            <a:off x="1932384" y="6141720"/>
            <a:ext cx="3052524" cy="284202"/>
          </a:xfrm>
          <a:prstGeom prst="rect">
            <a:avLst/>
          </a:prstGeom>
          <a:noFill/>
          <a:ln/>
        </p:spPr>
        <p:txBody>
          <a:bodyPr wrap="none" lIns="0" tIns="0" rIns="0" bIns="0" rtlCol="0" anchor="t"/>
          <a:lstStyle/>
          <a:p>
            <a:pPr algn="l" indent="0" marL="0">
              <a:lnSpc>
                <a:spcPts val="2200"/>
              </a:lnSpc>
              <a:buNone/>
            </a:pPr>
            <a:r>
              <a:rPr lang="en-US" sz="1750" dirty="0">
                <a:solidFill>
                  <a:srgbClr val="3A3630"/>
                </a:solidFill>
                <a:latin typeface="Lora" pitchFamily="34" charset="0"/>
                <a:ea typeface="Lora" pitchFamily="34" charset="-122"/>
                <a:cs typeface="Lora" pitchFamily="34" charset="-120"/>
              </a:rPr>
              <a:t>Fast Modular Exponentiation</a:t>
            </a:r>
            <a:endParaRPr lang="en-US" sz="1750" dirty="0"/>
          </a:p>
        </p:txBody>
      </p:sp>
      <p:sp>
        <p:nvSpPr>
          <p:cNvPr id="15" name="Text 8"/>
          <p:cNvSpPr/>
          <p:nvPr/>
        </p:nvSpPr>
        <p:spPr>
          <a:xfrm>
            <a:off x="1932384" y="6541770"/>
            <a:ext cx="6535222" cy="618173"/>
          </a:xfrm>
          <a:prstGeom prst="rect">
            <a:avLst/>
          </a:prstGeom>
          <a:noFill/>
          <a:ln/>
        </p:spPr>
        <p:txBody>
          <a:bodyPr wrap="square" lIns="0" tIns="0" rIns="0" bIns="0" rtlCol="0" anchor="t"/>
          <a:lstStyle/>
          <a:p>
            <a:pPr algn="l" indent="0" marL="0">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Efficiently computes </a:t>
            </a:r>
            <a:pPr algn="l" indent="0" marL="0">
              <a:lnSpc>
                <a:spcPts val="2400"/>
              </a:lnSpc>
              <a:buNone/>
            </a:pPr>
            <a:r>
              <a:rPr lang="en-US" sz="1500" b="1" dirty="0">
                <a:solidFill>
                  <a:srgbClr val="3A3630"/>
                </a:solidFill>
                <a:latin typeface="Source Sans Pro" pitchFamily="34" charset="0"/>
                <a:ea typeface="Source Sans Pro" pitchFamily="34" charset="-122"/>
                <a:cs typeface="Source Sans Pro" pitchFamily="34" charset="-120"/>
              </a:rPr>
              <a:t>bn mod m</a:t>
            </a:r>
            <a:pPr algn="l" indent="0" marL="0">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 using the binary expansion of </a:t>
            </a:r>
            <a:pPr algn="l" indent="0" marL="0">
              <a:lnSpc>
                <a:spcPts val="2400"/>
              </a:lnSpc>
              <a:buNone/>
            </a:pPr>
            <a:r>
              <a:rPr lang="en-US" sz="1500" i="1" dirty="0">
                <a:solidFill>
                  <a:srgbClr val="3A3630"/>
                </a:solidFill>
                <a:latin typeface="Source Sans Pro" pitchFamily="34" charset="0"/>
                <a:ea typeface="Source Sans Pro" pitchFamily="34" charset="-122"/>
                <a:cs typeface="Source Sans Pro" pitchFamily="34" charset="-120"/>
              </a:rPr>
              <a:t>n</a:t>
            </a:r>
            <a:pPr algn="l" indent="0" marL="0">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 and iterative squaring. Crucial for cryptographic applications.</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77466" y="532328"/>
            <a:ext cx="8209836" cy="569238"/>
          </a:xfrm>
          <a:prstGeom prst="rect">
            <a:avLst/>
          </a:prstGeom>
          <a:noFill/>
          <a:ln/>
        </p:spPr>
        <p:txBody>
          <a:bodyPr wrap="none" lIns="0" tIns="0" rIns="0" bIns="0" rtlCol="0" anchor="t"/>
          <a:lstStyle/>
          <a:p>
            <a:pPr algn="l" indent="0" marL="0">
              <a:lnSpc>
                <a:spcPts val="4450"/>
              </a:lnSpc>
              <a:buNone/>
            </a:pPr>
            <a:r>
              <a:rPr lang="en-US" sz="3550" dirty="0">
                <a:solidFill>
                  <a:srgbClr val="38512F"/>
                </a:solidFill>
                <a:latin typeface="Lora" pitchFamily="34" charset="0"/>
                <a:ea typeface="Lora" pitchFamily="34" charset="-122"/>
                <a:cs typeface="Lora" pitchFamily="34" charset="-120"/>
              </a:rPr>
              <a:t>Primes and Greatest Common Divisors</a:t>
            </a:r>
            <a:endParaRPr lang="en-US" sz="3550" dirty="0"/>
          </a:p>
        </p:txBody>
      </p:sp>
      <p:pic>
        <p:nvPicPr>
          <p:cNvPr id="3" name="Image 0" descr="preencoded.png">    </p:cNvPr>
          <p:cNvPicPr>
            <a:picLocks noChangeAspect="1"/>
          </p:cNvPicPr>
          <p:nvPr/>
        </p:nvPicPr>
        <p:blipFill>
          <a:blip r:embed="rId1"/>
          <a:stretch>
            <a:fillRect/>
          </a:stretch>
        </p:blipFill>
        <p:spPr>
          <a:xfrm>
            <a:off x="3174802" y="1488638"/>
            <a:ext cx="1642824" cy="1097399"/>
          </a:xfrm>
          <a:prstGeom prst="rect">
            <a:avLst/>
          </a:prstGeom>
        </p:spPr>
      </p:pic>
      <p:pic>
        <p:nvPicPr>
          <p:cNvPr id="4" name="Image 1" descr="preencoded.png">    </p:cNvPr>
          <p:cNvPicPr>
            <a:picLocks noChangeAspect="1"/>
          </p:cNvPicPr>
          <p:nvPr/>
        </p:nvPicPr>
        <p:blipFill>
          <a:blip r:embed="rId2"/>
          <a:stretch>
            <a:fillRect/>
          </a:stretch>
        </p:blipFill>
        <p:spPr>
          <a:xfrm>
            <a:off x="3860006" y="2002750"/>
            <a:ext cx="272177" cy="340162"/>
          </a:xfrm>
          <a:prstGeom prst="rect">
            <a:avLst/>
          </a:prstGeom>
        </p:spPr>
      </p:pic>
      <p:sp>
        <p:nvSpPr>
          <p:cNvPr id="5" name="Text 1"/>
          <p:cNvSpPr/>
          <p:nvPr/>
        </p:nvSpPr>
        <p:spPr>
          <a:xfrm>
            <a:off x="5011103" y="1682115"/>
            <a:ext cx="3862387" cy="284678"/>
          </a:xfrm>
          <a:prstGeom prst="rect">
            <a:avLst/>
          </a:prstGeom>
          <a:noFill/>
          <a:ln/>
        </p:spPr>
        <p:txBody>
          <a:bodyPr wrap="none" lIns="0" tIns="0" rIns="0" bIns="0" rtlCol="0" anchor="t"/>
          <a:lstStyle/>
          <a:p>
            <a:pPr algn="l" indent="0" marL="0">
              <a:lnSpc>
                <a:spcPts val="2200"/>
              </a:lnSpc>
              <a:buNone/>
            </a:pPr>
            <a:r>
              <a:rPr lang="en-US" sz="1750" dirty="0">
                <a:solidFill>
                  <a:srgbClr val="3A3630"/>
                </a:solidFill>
                <a:latin typeface="Lora" pitchFamily="34" charset="0"/>
                <a:ea typeface="Lora" pitchFamily="34" charset="-122"/>
                <a:cs typeface="Lora" pitchFamily="34" charset="-120"/>
              </a:rPr>
              <a:t>Fundamental Theorem of Arithmetic</a:t>
            </a:r>
            <a:endParaRPr lang="en-US" sz="1750" dirty="0"/>
          </a:p>
        </p:txBody>
      </p:sp>
      <p:sp>
        <p:nvSpPr>
          <p:cNvPr id="6" name="Text 2"/>
          <p:cNvSpPr/>
          <p:nvPr/>
        </p:nvSpPr>
        <p:spPr>
          <a:xfrm>
            <a:off x="5011103" y="2082879"/>
            <a:ext cx="3959900" cy="309682"/>
          </a:xfrm>
          <a:prstGeom prst="rect">
            <a:avLst/>
          </a:prstGeom>
          <a:noFill/>
          <a:ln/>
        </p:spPr>
        <p:txBody>
          <a:bodyPr wrap="none" lIns="0" tIns="0" rIns="0" bIns="0" rtlCol="0" anchor="t"/>
          <a:lstStyle/>
          <a:p>
            <a:pPr algn="l" indent="0" marL="0">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Every integer &gt; 1 has a unique prime factorization</a:t>
            </a:r>
            <a:endParaRPr lang="en-US" sz="1500" dirty="0"/>
          </a:p>
        </p:txBody>
      </p:sp>
      <p:sp>
        <p:nvSpPr>
          <p:cNvPr id="7" name="Shape 3"/>
          <p:cNvSpPr/>
          <p:nvPr/>
        </p:nvSpPr>
        <p:spPr>
          <a:xfrm>
            <a:off x="4865965" y="2600682"/>
            <a:ext cx="9038630" cy="11430"/>
          </a:xfrm>
          <a:prstGeom prst="roundRect">
            <a:avLst>
              <a:gd name="adj" fmla="val 254025"/>
            </a:avLst>
          </a:prstGeom>
          <a:solidFill>
            <a:srgbClr val="D9CDBA"/>
          </a:solidFill>
          <a:ln/>
        </p:spPr>
      </p:sp>
      <p:pic>
        <p:nvPicPr>
          <p:cNvPr id="8" name="Image 2" descr="preencoded.png">    </p:cNvPr>
          <p:cNvPicPr>
            <a:picLocks noChangeAspect="1"/>
          </p:cNvPicPr>
          <p:nvPr/>
        </p:nvPicPr>
        <p:blipFill>
          <a:blip r:embed="rId3"/>
          <a:stretch>
            <a:fillRect/>
          </a:stretch>
        </p:blipFill>
        <p:spPr>
          <a:xfrm>
            <a:off x="2353389" y="2634377"/>
            <a:ext cx="3285649" cy="1097399"/>
          </a:xfrm>
          <a:prstGeom prst="rect">
            <a:avLst/>
          </a:prstGeom>
        </p:spPr>
      </p:pic>
      <p:pic>
        <p:nvPicPr>
          <p:cNvPr id="9" name="Image 3" descr="preencoded.png">    </p:cNvPr>
          <p:cNvPicPr>
            <a:picLocks noChangeAspect="1"/>
          </p:cNvPicPr>
          <p:nvPr/>
        </p:nvPicPr>
        <p:blipFill>
          <a:blip r:embed="rId4"/>
          <a:stretch>
            <a:fillRect/>
          </a:stretch>
        </p:blipFill>
        <p:spPr>
          <a:xfrm>
            <a:off x="3860125" y="3012996"/>
            <a:ext cx="272177" cy="340162"/>
          </a:xfrm>
          <a:prstGeom prst="rect">
            <a:avLst/>
          </a:prstGeom>
        </p:spPr>
      </p:pic>
      <p:sp>
        <p:nvSpPr>
          <p:cNvPr id="10" name="Text 4"/>
          <p:cNvSpPr/>
          <p:nvPr/>
        </p:nvSpPr>
        <p:spPr>
          <a:xfrm>
            <a:off x="5832515" y="2827853"/>
            <a:ext cx="2277189" cy="284678"/>
          </a:xfrm>
          <a:prstGeom prst="rect">
            <a:avLst/>
          </a:prstGeom>
          <a:noFill/>
          <a:ln/>
        </p:spPr>
        <p:txBody>
          <a:bodyPr wrap="none" lIns="0" tIns="0" rIns="0" bIns="0" rtlCol="0" anchor="t"/>
          <a:lstStyle/>
          <a:p>
            <a:pPr algn="l" indent="0" marL="0">
              <a:lnSpc>
                <a:spcPts val="2200"/>
              </a:lnSpc>
              <a:buNone/>
            </a:pPr>
            <a:r>
              <a:rPr lang="en-US" sz="1750" dirty="0">
                <a:solidFill>
                  <a:srgbClr val="3A3630"/>
                </a:solidFill>
                <a:latin typeface="Lora" pitchFamily="34" charset="0"/>
                <a:ea typeface="Lora" pitchFamily="34" charset="-122"/>
                <a:cs typeface="Lora" pitchFamily="34" charset="-120"/>
              </a:rPr>
              <a:t>Trial Division</a:t>
            </a:r>
            <a:endParaRPr lang="en-US" sz="1750" dirty="0"/>
          </a:p>
        </p:txBody>
      </p:sp>
      <p:sp>
        <p:nvSpPr>
          <p:cNvPr id="11" name="Text 5"/>
          <p:cNvSpPr/>
          <p:nvPr/>
        </p:nvSpPr>
        <p:spPr>
          <a:xfrm>
            <a:off x="5832515" y="3228618"/>
            <a:ext cx="3343275" cy="309682"/>
          </a:xfrm>
          <a:prstGeom prst="rect">
            <a:avLst/>
          </a:prstGeom>
          <a:noFill/>
          <a:ln/>
        </p:spPr>
        <p:txBody>
          <a:bodyPr wrap="none" lIns="0" tIns="0" rIns="0" bIns="0" rtlCol="0" anchor="t"/>
          <a:lstStyle/>
          <a:p>
            <a:pPr algn="l" indent="0" marL="0">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Method to determine if a number is prime</a:t>
            </a:r>
            <a:endParaRPr lang="en-US" sz="1500" dirty="0"/>
          </a:p>
        </p:txBody>
      </p:sp>
      <p:sp>
        <p:nvSpPr>
          <p:cNvPr id="12" name="Shape 6"/>
          <p:cNvSpPr/>
          <p:nvPr/>
        </p:nvSpPr>
        <p:spPr>
          <a:xfrm>
            <a:off x="5687378" y="3746421"/>
            <a:ext cx="8217218" cy="11430"/>
          </a:xfrm>
          <a:prstGeom prst="roundRect">
            <a:avLst>
              <a:gd name="adj" fmla="val 254025"/>
            </a:avLst>
          </a:prstGeom>
          <a:solidFill>
            <a:srgbClr val="D9CDBA"/>
          </a:solidFill>
          <a:ln/>
        </p:spPr>
      </p:sp>
      <p:pic>
        <p:nvPicPr>
          <p:cNvPr id="13" name="Image 4" descr="preencoded.png">    </p:cNvPr>
          <p:cNvPicPr>
            <a:picLocks noChangeAspect="1"/>
          </p:cNvPicPr>
          <p:nvPr/>
        </p:nvPicPr>
        <p:blipFill>
          <a:blip r:embed="rId5"/>
          <a:stretch>
            <a:fillRect/>
          </a:stretch>
        </p:blipFill>
        <p:spPr>
          <a:xfrm>
            <a:off x="1531977" y="3780115"/>
            <a:ext cx="4928473" cy="1097399"/>
          </a:xfrm>
          <a:prstGeom prst="rect">
            <a:avLst/>
          </a:prstGeom>
        </p:spPr>
      </p:pic>
      <p:pic>
        <p:nvPicPr>
          <p:cNvPr id="14" name="Image 5" descr="preencoded.png">    </p:cNvPr>
          <p:cNvPicPr>
            <a:picLocks noChangeAspect="1"/>
          </p:cNvPicPr>
          <p:nvPr/>
        </p:nvPicPr>
        <p:blipFill>
          <a:blip r:embed="rId6"/>
          <a:stretch>
            <a:fillRect/>
          </a:stretch>
        </p:blipFill>
        <p:spPr>
          <a:xfrm>
            <a:off x="3860125" y="4158734"/>
            <a:ext cx="272177" cy="340162"/>
          </a:xfrm>
          <a:prstGeom prst="rect">
            <a:avLst/>
          </a:prstGeom>
        </p:spPr>
      </p:pic>
      <p:sp>
        <p:nvSpPr>
          <p:cNvPr id="15" name="Text 7"/>
          <p:cNvSpPr/>
          <p:nvPr/>
        </p:nvSpPr>
        <p:spPr>
          <a:xfrm>
            <a:off x="6653927" y="3973592"/>
            <a:ext cx="2754154" cy="284678"/>
          </a:xfrm>
          <a:prstGeom prst="rect">
            <a:avLst/>
          </a:prstGeom>
          <a:noFill/>
          <a:ln/>
        </p:spPr>
        <p:txBody>
          <a:bodyPr wrap="none" lIns="0" tIns="0" rIns="0" bIns="0" rtlCol="0" anchor="t"/>
          <a:lstStyle/>
          <a:p>
            <a:pPr algn="l" indent="0" marL="0">
              <a:lnSpc>
                <a:spcPts val="2200"/>
              </a:lnSpc>
              <a:buNone/>
            </a:pPr>
            <a:r>
              <a:rPr lang="en-US" sz="1750" dirty="0">
                <a:solidFill>
                  <a:srgbClr val="3A3630"/>
                </a:solidFill>
                <a:latin typeface="Lora" pitchFamily="34" charset="0"/>
                <a:ea typeface="Lora" pitchFamily="34" charset="-122"/>
                <a:cs typeface="Lora" pitchFamily="34" charset="-120"/>
              </a:rPr>
              <a:t>Greatest Common Divisor</a:t>
            </a:r>
            <a:endParaRPr lang="en-US" sz="1750" dirty="0"/>
          </a:p>
        </p:txBody>
      </p:sp>
      <p:sp>
        <p:nvSpPr>
          <p:cNvPr id="16" name="Text 8"/>
          <p:cNvSpPr/>
          <p:nvPr/>
        </p:nvSpPr>
        <p:spPr>
          <a:xfrm>
            <a:off x="6653927" y="4374356"/>
            <a:ext cx="3360896" cy="309682"/>
          </a:xfrm>
          <a:prstGeom prst="rect">
            <a:avLst/>
          </a:prstGeom>
          <a:noFill/>
          <a:ln/>
        </p:spPr>
        <p:txBody>
          <a:bodyPr wrap="none" lIns="0" tIns="0" rIns="0" bIns="0" rtlCol="0" anchor="t"/>
          <a:lstStyle/>
          <a:p>
            <a:pPr algn="l" indent="0" marL="0">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Largest integer that divides both numbers</a:t>
            </a:r>
            <a:endParaRPr lang="en-US" sz="1500" dirty="0"/>
          </a:p>
        </p:txBody>
      </p:sp>
      <p:sp>
        <p:nvSpPr>
          <p:cNvPr id="17" name="Shape 9"/>
          <p:cNvSpPr/>
          <p:nvPr/>
        </p:nvSpPr>
        <p:spPr>
          <a:xfrm>
            <a:off x="6508790" y="4892159"/>
            <a:ext cx="7395805" cy="11430"/>
          </a:xfrm>
          <a:prstGeom prst="roundRect">
            <a:avLst>
              <a:gd name="adj" fmla="val 254025"/>
            </a:avLst>
          </a:prstGeom>
          <a:solidFill>
            <a:srgbClr val="D9CDBA"/>
          </a:solidFill>
          <a:ln/>
        </p:spPr>
      </p:sp>
      <p:pic>
        <p:nvPicPr>
          <p:cNvPr id="18" name="Image 6" descr="preencoded.png">    </p:cNvPr>
          <p:cNvPicPr>
            <a:picLocks noChangeAspect="1"/>
          </p:cNvPicPr>
          <p:nvPr/>
        </p:nvPicPr>
        <p:blipFill>
          <a:blip r:embed="rId7"/>
          <a:stretch>
            <a:fillRect/>
          </a:stretch>
        </p:blipFill>
        <p:spPr>
          <a:xfrm>
            <a:off x="710565" y="4925854"/>
            <a:ext cx="6571298" cy="1097399"/>
          </a:xfrm>
          <a:prstGeom prst="rect">
            <a:avLst/>
          </a:prstGeom>
        </p:spPr>
      </p:pic>
      <p:pic>
        <p:nvPicPr>
          <p:cNvPr id="19" name="Image 7" descr="preencoded.png">    </p:cNvPr>
          <p:cNvPicPr>
            <a:picLocks noChangeAspect="1"/>
          </p:cNvPicPr>
          <p:nvPr/>
        </p:nvPicPr>
        <p:blipFill>
          <a:blip r:embed="rId8"/>
          <a:stretch>
            <a:fillRect/>
          </a:stretch>
        </p:blipFill>
        <p:spPr>
          <a:xfrm>
            <a:off x="3860125" y="5304473"/>
            <a:ext cx="272177" cy="340162"/>
          </a:xfrm>
          <a:prstGeom prst="rect">
            <a:avLst/>
          </a:prstGeom>
        </p:spPr>
      </p:pic>
      <p:sp>
        <p:nvSpPr>
          <p:cNvPr id="20" name="Text 10"/>
          <p:cNvSpPr/>
          <p:nvPr/>
        </p:nvSpPr>
        <p:spPr>
          <a:xfrm>
            <a:off x="7475339" y="5119330"/>
            <a:ext cx="2277189" cy="284678"/>
          </a:xfrm>
          <a:prstGeom prst="rect">
            <a:avLst/>
          </a:prstGeom>
          <a:noFill/>
          <a:ln/>
        </p:spPr>
        <p:txBody>
          <a:bodyPr wrap="none" lIns="0" tIns="0" rIns="0" bIns="0" rtlCol="0" anchor="t"/>
          <a:lstStyle/>
          <a:p>
            <a:pPr algn="l" indent="0" marL="0">
              <a:lnSpc>
                <a:spcPts val="2200"/>
              </a:lnSpc>
              <a:buNone/>
            </a:pPr>
            <a:r>
              <a:rPr lang="en-US" sz="1750" dirty="0">
                <a:solidFill>
                  <a:srgbClr val="3A3630"/>
                </a:solidFill>
                <a:latin typeface="Lora" pitchFamily="34" charset="0"/>
                <a:ea typeface="Lora" pitchFamily="34" charset="-122"/>
                <a:cs typeface="Lora" pitchFamily="34" charset="-120"/>
              </a:rPr>
              <a:t>Euclidean Algorithm</a:t>
            </a:r>
            <a:endParaRPr lang="en-US" sz="1750" dirty="0"/>
          </a:p>
        </p:txBody>
      </p:sp>
      <p:sp>
        <p:nvSpPr>
          <p:cNvPr id="21" name="Text 11"/>
          <p:cNvSpPr/>
          <p:nvPr/>
        </p:nvSpPr>
        <p:spPr>
          <a:xfrm>
            <a:off x="7475339" y="5520095"/>
            <a:ext cx="2694742" cy="309682"/>
          </a:xfrm>
          <a:prstGeom prst="rect">
            <a:avLst/>
          </a:prstGeom>
          <a:noFill/>
          <a:ln/>
        </p:spPr>
        <p:txBody>
          <a:bodyPr wrap="none" lIns="0" tIns="0" rIns="0" bIns="0" rtlCol="0" anchor="t"/>
          <a:lstStyle/>
          <a:p>
            <a:pPr algn="l" indent="0" marL="0">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Efficient method to compute GCD</a:t>
            </a:r>
            <a:endParaRPr lang="en-US" sz="1500" dirty="0"/>
          </a:p>
        </p:txBody>
      </p:sp>
      <p:sp>
        <p:nvSpPr>
          <p:cNvPr id="22" name="Text 12"/>
          <p:cNvSpPr/>
          <p:nvPr/>
        </p:nvSpPr>
        <p:spPr>
          <a:xfrm>
            <a:off x="677466" y="6240899"/>
            <a:ext cx="13275469" cy="619363"/>
          </a:xfrm>
          <a:prstGeom prst="rect">
            <a:avLst/>
          </a:prstGeom>
          <a:noFill/>
          <a:ln/>
        </p:spPr>
        <p:txBody>
          <a:bodyPr wrap="square" lIns="0" tIns="0" rIns="0" bIns="0" rtlCol="0" anchor="t"/>
          <a:lstStyle/>
          <a:p>
            <a:pPr algn="l" indent="0" marL="0">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Prime numbers are integers greater than 1 whose only positive factors are 1 and themselves. The Fundamental Theorem of Arithmetic guarantees that every integer has a unique prime factorization, such as 100 = 2² · 5² or 1024 = 2¹⁰.</a:t>
            </a:r>
            <a:endParaRPr lang="en-US" sz="1500" dirty="0"/>
          </a:p>
        </p:txBody>
      </p:sp>
      <p:sp>
        <p:nvSpPr>
          <p:cNvPr id="23" name="Text 13"/>
          <p:cNvSpPr/>
          <p:nvPr/>
        </p:nvSpPr>
        <p:spPr>
          <a:xfrm>
            <a:off x="677466" y="7077908"/>
            <a:ext cx="13275469" cy="619363"/>
          </a:xfrm>
          <a:prstGeom prst="rect">
            <a:avLst/>
          </a:prstGeom>
          <a:noFill/>
          <a:ln/>
        </p:spPr>
        <p:txBody>
          <a:bodyPr wrap="square" lIns="0" tIns="0" rIns="0" bIns="0" rtlCol="0" anchor="t"/>
          <a:lstStyle/>
          <a:p>
            <a:pPr algn="l" indent="0" marL="0">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The greatest common divisor (GCD) of two integers is the largest integer that divides both. Two integers are relatively prime if their GCD is 1. The Euclidean Algorithm efficiently finds the GCD using successive division steps.</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92348" y="825579"/>
            <a:ext cx="6463308" cy="581858"/>
          </a:xfrm>
          <a:prstGeom prst="rect">
            <a:avLst/>
          </a:prstGeom>
          <a:noFill/>
          <a:ln/>
        </p:spPr>
        <p:txBody>
          <a:bodyPr wrap="none" lIns="0" tIns="0" rIns="0" bIns="0" rtlCol="0" anchor="t"/>
          <a:lstStyle/>
          <a:p>
            <a:pPr algn="l" indent="0" marL="0">
              <a:lnSpc>
                <a:spcPts val="4550"/>
              </a:lnSpc>
              <a:buNone/>
            </a:pPr>
            <a:r>
              <a:rPr lang="en-US" sz="3650" dirty="0">
                <a:solidFill>
                  <a:srgbClr val="38512F"/>
                </a:solidFill>
                <a:latin typeface="Lora" pitchFamily="34" charset="0"/>
                <a:ea typeface="Lora" pitchFamily="34" charset="-122"/>
                <a:cs typeface="Lora" pitchFamily="34" charset="-120"/>
              </a:rPr>
              <a:t>Euclidean Algorithm in Action</a:t>
            </a:r>
            <a:endParaRPr lang="en-US" sz="3650" dirty="0"/>
          </a:p>
        </p:txBody>
      </p:sp>
      <p:sp>
        <p:nvSpPr>
          <p:cNvPr id="4" name="Shape 1"/>
          <p:cNvSpPr/>
          <p:nvPr/>
        </p:nvSpPr>
        <p:spPr>
          <a:xfrm>
            <a:off x="692348" y="1704142"/>
            <a:ext cx="148352" cy="3021092"/>
          </a:xfrm>
          <a:prstGeom prst="roundRect">
            <a:avLst>
              <a:gd name="adj" fmla="val 20004"/>
            </a:avLst>
          </a:prstGeom>
          <a:solidFill>
            <a:srgbClr val="F3E7D4"/>
          </a:solidFill>
          <a:ln/>
        </p:spPr>
      </p:sp>
      <p:sp>
        <p:nvSpPr>
          <p:cNvPr id="5" name="Text 2"/>
          <p:cNvSpPr/>
          <p:nvPr/>
        </p:nvSpPr>
        <p:spPr>
          <a:xfrm>
            <a:off x="1137404" y="1704142"/>
            <a:ext cx="3153847" cy="290870"/>
          </a:xfrm>
          <a:prstGeom prst="rect">
            <a:avLst/>
          </a:prstGeom>
          <a:noFill/>
          <a:ln/>
        </p:spPr>
        <p:txBody>
          <a:bodyPr wrap="none" lIns="0" tIns="0" rIns="0" bIns="0" rtlCol="0" anchor="t"/>
          <a:lstStyle/>
          <a:p>
            <a:pPr algn="l" indent="0" marL="0">
              <a:lnSpc>
                <a:spcPts val="2250"/>
              </a:lnSpc>
              <a:buNone/>
            </a:pPr>
            <a:r>
              <a:rPr lang="en-US" sz="1800" dirty="0">
                <a:solidFill>
                  <a:srgbClr val="3A3630"/>
                </a:solidFill>
                <a:latin typeface="Lora" pitchFamily="34" charset="0"/>
                <a:ea typeface="Lora" pitchFamily="34" charset="-122"/>
                <a:cs typeface="Lora" pitchFamily="34" charset="-120"/>
              </a:rPr>
              <a:t>Perform Successive Divisions</a:t>
            </a:r>
            <a:endParaRPr lang="en-US" sz="1800" dirty="0"/>
          </a:p>
        </p:txBody>
      </p:sp>
      <p:sp>
        <p:nvSpPr>
          <p:cNvPr id="6" name="Text 3"/>
          <p:cNvSpPr/>
          <p:nvPr/>
        </p:nvSpPr>
        <p:spPr>
          <a:xfrm>
            <a:off x="1137404" y="2113717"/>
            <a:ext cx="7314248" cy="633174"/>
          </a:xfrm>
          <a:prstGeom prst="rect">
            <a:avLst/>
          </a:prstGeom>
          <a:noFill/>
          <a:ln/>
        </p:spPr>
        <p:txBody>
          <a:bodyPr wrap="square" lIns="0" tIns="0" rIns="0" bIns="0" rtlCol="0" anchor="t"/>
          <a:lstStyle/>
          <a:p>
            <a:pPr algn="l" indent="0" marL="0">
              <a:lnSpc>
                <a:spcPts val="2450"/>
              </a:lnSpc>
              <a:buNone/>
            </a:pPr>
            <a:r>
              <a:rPr lang="en-US" sz="1550" dirty="0">
                <a:solidFill>
                  <a:srgbClr val="3A3630"/>
                </a:solidFill>
                <a:latin typeface="Source Sans Pro" pitchFamily="34" charset="0"/>
                <a:ea typeface="Source Sans Pro" pitchFamily="34" charset="-122"/>
                <a:cs typeface="Source Sans Pro" pitchFamily="34" charset="-120"/>
              </a:rPr>
              <a:t>Divide the larger number by the smaller, then divide the divisor by the remainder, continuing until the remainder is zero. For example, to find gcd(414, 662):</a:t>
            </a:r>
            <a:endParaRPr lang="en-US" sz="1550" dirty="0"/>
          </a:p>
        </p:txBody>
      </p:sp>
      <p:sp>
        <p:nvSpPr>
          <p:cNvPr id="7" name="Text 4"/>
          <p:cNvSpPr/>
          <p:nvPr/>
        </p:nvSpPr>
        <p:spPr>
          <a:xfrm>
            <a:off x="1137404" y="2865596"/>
            <a:ext cx="7314248" cy="316587"/>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3A3630"/>
                </a:solidFill>
                <a:latin typeface="Source Sans Pro" pitchFamily="34" charset="0"/>
                <a:ea typeface="Source Sans Pro" pitchFamily="34" charset="-122"/>
                <a:cs typeface="Source Sans Pro" pitchFamily="34" charset="-120"/>
              </a:rPr>
              <a:t>662 = 414 · 1 + 248</a:t>
            </a:r>
            <a:endParaRPr lang="en-US" sz="1550" dirty="0"/>
          </a:p>
        </p:txBody>
      </p:sp>
      <p:sp>
        <p:nvSpPr>
          <p:cNvPr id="8" name="Text 5"/>
          <p:cNvSpPr/>
          <p:nvPr/>
        </p:nvSpPr>
        <p:spPr>
          <a:xfrm>
            <a:off x="1137404" y="3251359"/>
            <a:ext cx="7314248" cy="316587"/>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3A3630"/>
                </a:solidFill>
                <a:latin typeface="Source Sans Pro" pitchFamily="34" charset="0"/>
                <a:ea typeface="Source Sans Pro" pitchFamily="34" charset="-122"/>
                <a:cs typeface="Source Sans Pro" pitchFamily="34" charset="-120"/>
              </a:rPr>
              <a:t>414 = 248 · 1 + 166</a:t>
            </a:r>
            <a:endParaRPr lang="en-US" sz="1550" dirty="0"/>
          </a:p>
        </p:txBody>
      </p:sp>
      <p:sp>
        <p:nvSpPr>
          <p:cNvPr id="9" name="Text 6"/>
          <p:cNvSpPr/>
          <p:nvPr/>
        </p:nvSpPr>
        <p:spPr>
          <a:xfrm>
            <a:off x="1137404" y="3637121"/>
            <a:ext cx="7314248" cy="316587"/>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3A3630"/>
                </a:solidFill>
                <a:latin typeface="Source Sans Pro" pitchFamily="34" charset="0"/>
                <a:ea typeface="Source Sans Pro" pitchFamily="34" charset="-122"/>
                <a:cs typeface="Source Sans Pro" pitchFamily="34" charset="-120"/>
              </a:rPr>
              <a:t>248 = 166 · 1 + 82</a:t>
            </a:r>
            <a:endParaRPr lang="en-US" sz="1550" dirty="0"/>
          </a:p>
        </p:txBody>
      </p:sp>
      <p:sp>
        <p:nvSpPr>
          <p:cNvPr id="10" name="Text 7"/>
          <p:cNvSpPr/>
          <p:nvPr/>
        </p:nvSpPr>
        <p:spPr>
          <a:xfrm>
            <a:off x="1137404" y="4022884"/>
            <a:ext cx="7314248" cy="316587"/>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3A3630"/>
                </a:solidFill>
                <a:latin typeface="Source Sans Pro" pitchFamily="34" charset="0"/>
                <a:ea typeface="Source Sans Pro" pitchFamily="34" charset="-122"/>
                <a:cs typeface="Source Sans Pro" pitchFamily="34" charset="-120"/>
              </a:rPr>
              <a:t>166 = 82 · 2 + 2</a:t>
            </a:r>
            <a:endParaRPr lang="en-US" sz="1550" dirty="0"/>
          </a:p>
        </p:txBody>
      </p:sp>
      <p:sp>
        <p:nvSpPr>
          <p:cNvPr id="11" name="Text 8"/>
          <p:cNvSpPr/>
          <p:nvPr/>
        </p:nvSpPr>
        <p:spPr>
          <a:xfrm>
            <a:off x="1137404" y="4408646"/>
            <a:ext cx="7314248" cy="316587"/>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3A3630"/>
                </a:solidFill>
                <a:latin typeface="Source Sans Pro" pitchFamily="34" charset="0"/>
                <a:ea typeface="Source Sans Pro" pitchFamily="34" charset="-122"/>
                <a:cs typeface="Source Sans Pro" pitchFamily="34" charset="-120"/>
              </a:rPr>
              <a:t>82 = 2 · 41 + 0</a:t>
            </a:r>
            <a:endParaRPr lang="en-US" sz="1550" dirty="0"/>
          </a:p>
        </p:txBody>
      </p:sp>
      <p:sp>
        <p:nvSpPr>
          <p:cNvPr id="12" name="Shape 9"/>
          <p:cNvSpPr/>
          <p:nvPr/>
        </p:nvSpPr>
        <p:spPr>
          <a:xfrm>
            <a:off x="989052" y="4922996"/>
            <a:ext cx="148352" cy="726162"/>
          </a:xfrm>
          <a:prstGeom prst="roundRect">
            <a:avLst>
              <a:gd name="adj" fmla="val 20004"/>
            </a:avLst>
          </a:prstGeom>
          <a:solidFill>
            <a:srgbClr val="F3E7D4"/>
          </a:solidFill>
          <a:ln/>
        </p:spPr>
      </p:sp>
      <p:sp>
        <p:nvSpPr>
          <p:cNvPr id="13" name="Text 10"/>
          <p:cNvSpPr/>
          <p:nvPr/>
        </p:nvSpPr>
        <p:spPr>
          <a:xfrm>
            <a:off x="1434108" y="4922996"/>
            <a:ext cx="4110276" cy="290870"/>
          </a:xfrm>
          <a:prstGeom prst="rect">
            <a:avLst/>
          </a:prstGeom>
          <a:noFill/>
          <a:ln/>
        </p:spPr>
        <p:txBody>
          <a:bodyPr wrap="none" lIns="0" tIns="0" rIns="0" bIns="0" rtlCol="0" anchor="t"/>
          <a:lstStyle/>
          <a:p>
            <a:pPr algn="l" indent="0" marL="0">
              <a:lnSpc>
                <a:spcPts val="2250"/>
              </a:lnSpc>
              <a:buNone/>
            </a:pPr>
            <a:r>
              <a:rPr lang="en-US" sz="1800" dirty="0">
                <a:solidFill>
                  <a:srgbClr val="3A3630"/>
                </a:solidFill>
                <a:latin typeface="Lora" pitchFamily="34" charset="0"/>
                <a:ea typeface="Lora" pitchFamily="34" charset="-122"/>
                <a:cs typeface="Lora" pitchFamily="34" charset="-120"/>
              </a:rPr>
              <a:t>Identify the Last Non-zero Remainder</a:t>
            </a:r>
            <a:endParaRPr lang="en-US" sz="1800" dirty="0"/>
          </a:p>
        </p:txBody>
      </p:sp>
      <p:sp>
        <p:nvSpPr>
          <p:cNvPr id="14" name="Text 11"/>
          <p:cNvSpPr/>
          <p:nvPr/>
        </p:nvSpPr>
        <p:spPr>
          <a:xfrm>
            <a:off x="1434108" y="5332571"/>
            <a:ext cx="7017544" cy="316587"/>
          </a:xfrm>
          <a:prstGeom prst="rect">
            <a:avLst/>
          </a:prstGeom>
          <a:noFill/>
          <a:ln/>
        </p:spPr>
        <p:txBody>
          <a:bodyPr wrap="none" lIns="0" tIns="0" rIns="0" bIns="0" rtlCol="0" anchor="t"/>
          <a:lstStyle/>
          <a:p>
            <a:pPr algn="l" indent="0" marL="0">
              <a:lnSpc>
                <a:spcPts val="2450"/>
              </a:lnSpc>
              <a:buNone/>
            </a:pPr>
            <a:r>
              <a:rPr lang="en-US" sz="1550" dirty="0">
                <a:solidFill>
                  <a:srgbClr val="3A3630"/>
                </a:solidFill>
                <a:latin typeface="Source Sans Pro" pitchFamily="34" charset="0"/>
                <a:ea typeface="Source Sans Pro" pitchFamily="34" charset="-122"/>
                <a:cs typeface="Source Sans Pro" pitchFamily="34" charset="-120"/>
              </a:rPr>
              <a:t>The last non-zero remainder is the GCD. In our example, gcd(414, 662) = 2.</a:t>
            </a:r>
            <a:endParaRPr lang="en-US" sz="1550" dirty="0"/>
          </a:p>
        </p:txBody>
      </p:sp>
      <p:sp>
        <p:nvSpPr>
          <p:cNvPr id="15" name="Shape 12"/>
          <p:cNvSpPr/>
          <p:nvPr/>
        </p:nvSpPr>
        <p:spPr>
          <a:xfrm>
            <a:off x="1285875" y="5846921"/>
            <a:ext cx="148352" cy="1359337"/>
          </a:xfrm>
          <a:prstGeom prst="roundRect">
            <a:avLst>
              <a:gd name="adj" fmla="val 20004"/>
            </a:avLst>
          </a:prstGeom>
          <a:solidFill>
            <a:srgbClr val="F3E7D4"/>
          </a:solidFill>
          <a:ln/>
        </p:spPr>
      </p:sp>
      <p:sp>
        <p:nvSpPr>
          <p:cNvPr id="16" name="Text 13"/>
          <p:cNvSpPr/>
          <p:nvPr/>
        </p:nvSpPr>
        <p:spPr>
          <a:xfrm>
            <a:off x="1730931" y="5846921"/>
            <a:ext cx="2489597" cy="290870"/>
          </a:xfrm>
          <a:prstGeom prst="rect">
            <a:avLst/>
          </a:prstGeom>
          <a:noFill/>
          <a:ln/>
        </p:spPr>
        <p:txBody>
          <a:bodyPr wrap="none" lIns="0" tIns="0" rIns="0" bIns="0" rtlCol="0" anchor="t"/>
          <a:lstStyle/>
          <a:p>
            <a:pPr algn="l" indent="0" marL="0">
              <a:lnSpc>
                <a:spcPts val="2250"/>
              </a:lnSpc>
              <a:buNone/>
            </a:pPr>
            <a:r>
              <a:rPr lang="en-US" sz="1800" dirty="0">
                <a:solidFill>
                  <a:srgbClr val="3A3630"/>
                </a:solidFill>
                <a:latin typeface="Lora" pitchFamily="34" charset="0"/>
                <a:ea typeface="Lora" pitchFamily="34" charset="-122"/>
                <a:cs typeface="Lora" pitchFamily="34" charset="-120"/>
              </a:rPr>
              <a:t>Apply Bézout's Identity</a:t>
            </a:r>
            <a:endParaRPr lang="en-US" sz="1800" dirty="0"/>
          </a:p>
        </p:txBody>
      </p:sp>
      <p:sp>
        <p:nvSpPr>
          <p:cNvPr id="17" name="Text 14"/>
          <p:cNvSpPr/>
          <p:nvPr/>
        </p:nvSpPr>
        <p:spPr>
          <a:xfrm>
            <a:off x="1730931" y="6256496"/>
            <a:ext cx="6720721" cy="949762"/>
          </a:xfrm>
          <a:prstGeom prst="rect">
            <a:avLst/>
          </a:prstGeom>
          <a:noFill/>
          <a:ln/>
        </p:spPr>
        <p:txBody>
          <a:bodyPr wrap="square" lIns="0" tIns="0" rIns="0" bIns="0" rtlCol="0" anchor="t"/>
          <a:lstStyle/>
          <a:p>
            <a:pPr algn="l" indent="0" marL="0">
              <a:lnSpc>
                <a:spcPts val="2450"/>
              </a:lnSpc>
              <a:buNone/>
            </a:pPr>
            <a:r>
              <a:rPr lang="en-US" sz="1550" dirty="0">
                <a:solidFill>
                  <a:srgbClr val="3A3630"/>
                </a:solidFill>
                <a:latin typeface="Source Sans Pro" pitchFamily="34" charset="0"/>
                <a:ea typeface="Source Sans Pro" pitchFamily="34" charset="-122"/>
                <a:cs typeface="Source Sans Pro" pitchFamily="34" charset="-120"/>
              </a:rPr>
              <a:t>For positive integers a and b, there exist integers s and t such that gcd(a, b) = sa + tb. The Extended Euclidean Algorithm finds these coefficients. For example, gcd(252, 198) = 18 = 4 · 252 − 5 · 198.</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738664"/>
            <a:ext cx="7322344" cy="704017"/>
          </a:xfrm>
          <a:prstGeom prst="rect">
            <a:avLst/>
          </a:prstGeom>
          <a:noFill/>
          <a:ln/>
        </p:spPr>
        <p:txBody>
          <a:bodyPr wrap="none" lIns="0" tIns="0" rIns="0" bIns="0" rtlCol="0" anchor="t"/>
          <a:lstStyle/>
          <a:p>
            <a:pPr algn="l" indent="0" marL="0">
              <a:lnSpc>
                <a:spcPts val="5500"/>
              </a:lnSpc>
              <a:buNone/>
            </a:pPr>
            <a:r>
              <a:rPr lang="en-US" sz="4400" dirty="0">
                <a:solidFill>
                  <a:srgbClr val="38512F"/>
                </a:solidFill>
                <a:latin typeface="Lora" pitchFamily="34" charset="0"/>
                <a:ea typeface="Lora" pitchFamily="34" charset="-122"/>
                <a:cs typeface="Lora" pitchFamily="34" charset="-120"/>
              </a:rPr>
              <a:t>Solving Linear Congruences</a:t>
            </a:r>
            <a:endParaRPr lang="en-US" sz="4400" dirty="0"/>
          </a:p>
        </p:txBody>
      </p:sp>
      <p:sp>
        <p:nvSpPr>
          <p:cNvPr id="3" name="Text 1"/>
          <p:cNvSpPr/>
          <p:nvPr/>
        </p:nvSpPr>
        <p:spPr>
          <a:xfrm>
            <a:off x="1872972" y="2334339"/>
            <a:ext cx="2816185" cy="351949"/>
          </a:xfrm>
          <a:prstGeom prst="rect">
            <a:avLst/>
          </a:prstGeom>
          <a:noFill/>
          <a:ln/>
        </p:spPr>
        <p:txBody>
          <a:bodyPr wrap="none" lIns="0" tIns="0" rIns="0" bIns="0" rtlCol="0" anchor="t"/>
          <a:lstStyle/>
          <a:p>
            <a:pPr algn="r" indent="0" marL="0">
              <a:lnSpc>
                <a:spcPts val="2750"/>
              </a:lnSpc>
              <a:buNone/>
            </a:pPr>
            <a:r>
              <a:rPr lang="en-US" sz="2200" dirty="0">
                <a:solidFill>
                  <a:srgbClr val="3A3630"/>
                </a:solidFill>
                <a:latin typeface="Lora" pitchFamily="34" charset="0"/>
                <a:ea typeface="Lora" pitchFamily="34" charset="-122"/>
                <a:cs typeface="Lora" pitchFamily="34" charset="-120"/>
              </a:rPr>
              <a:t>Problem Statement</a:t>
            </a:r>
            <a:endParaRPr lang="en-US" sz="2200" dirty="0"/>
          </a:p>
        </p:txBody>
      </p:sp>
      <p:sp>
        <p:nvSpPr>
          <p:cNvPr id="4" name="Text 2"/>
          <p:cNvSpPr/>
          <p:nvPr/>
        </p:nvSpPr>
        <p:spPr>
          <a:xfrm>
            <a:off x="837724" y="2829878"/>
            <a:ext cx="3851434" cy="766048"/>
          </a:xfrm>
          <a:prstGeom prst="rect">
            <a:avLst/>
          </a:prstGeom>
          <a:noFill/>
          <a:ln/>
        </p:spPr>
        <p:txBody>
          <a:bodyPr wrap="square" lIns="0" tIns="0" rIns="0" bIns="0" rtlCol="0" anchor="t"/>
          <a:lstStyle/>
          <a:p>
            <a:pPr algn="r"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Solve a linear congruence of the form ax ≡ b (mod m)</a:t>
            </a:r>
            <a:endParaRPr lang="en-US" sz="1850" dirty="0"/>
          </a:p>
        </p:txBody>
      </p:sp>
      <p:pic>
        <p:nvPicPr>
          <p:cNvPr id="5" name="Image 0" descr="preencoded.png">    </p:cNvPr>
          <p:cNvPicPr>
            <a:picLocks noChangeAspect="1"/>
          </p:cNvPicPr>
          <p:nvPr/>
        </p:nvPicPr>
        <p:blipFill>
          <a:blip r:embed="rId1"/>
          <a:stretch>
            <a:fillRect/>
          </a:stretch>
        </p:blipFill>
        <p:spPr>
          <a:xfrm>
            <a:off x="5048131" y="1921431"/>
            <a:ext cx="4534138" cy="4534138"/>
          </a:xfrm>
          <a:prstGeom prst="rect">
            <a:avLst/>
          </a:prstGeom>
        </p:spPr>
      </p:pic>
      <p:pic>
        <p:nvPicPr>
          <p:cNvPr id="6" name="Image 1" descr="preencoded.png">    </p:cNvPr>
          <p:cNvPicPr>
            <a:picLocks noChangeAspect="1"/>
          </p:cNvPicPr>
          <p:nvPr/>
        </p:nvPicPr>
        <p:blipFill>
          <a:blip r:embed="rId2"/>
          <a:stretch>
            <a:fillRect/>
          </a:stretch>
        </p:blipFill>
        <p:spPr>
          <a:xfrm>
            <a:off x="6223516" y="2666286"/>
            <a:ext cx="358140" cy="447675"/>
          </a:xfrm>
          <a:prstGeom prst="rect">
            <a:avLst/>
          </a:prstGeom>
        </p:spPr>
      </p:pic>
      <p:sp>
        <p:nvSpPr>
          <p:cNvPr id="7" name="Text 3"/>
          <p:cNvSpPr/>
          <p:nvPr/>
        </p:nvSpPr>
        <p:spPr>
          <a:xfrm>
            <a:off x="9941243" y="2334339"/>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3A3630"/>
                </a:solidFill>
                <a:latin typeface="Lora" pitchFamily="34" charset="0"/>
                <a:ea typeface="Lora" pitchFamily="34" charset="-122"/>
                <a:cs typeface="Lora" pitchFamily="34" charset="-120"/>
              </a:rPr>
              <a:t>Find Modular Inverse</a:t>
            </a:r>
            <a:endParaRPr lang="en-US" sz="2200" dirty="0"/>
          </a:p>
        </p:txBody>
      </p:sp>
      <p:sp>
        <p:nvSpPr>
          <p:cNvPr id="8" name="Text 4"/>
          <p:cNvSpPr/>
          <p:nvPr/>
        </p:nvSpPr>
        <p:spPr>
          <a:xfrm>
            <a:off x="9941243" y="2829878"/>
            <a:ext cx="3851434" cy="766048"/>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Determine if a⁻¹ exists modulo m (only when gcd(a,m) = 1)</a:t>
            </a:r>
            <a:endParaRPr lang="en-US" sz="1850" dirty="0"/>
          </a:p>
        </p:txBody>
      </p:sp>
      <p:pic>
        <p:nvPicPr>
          <p:cNvPr id="9" name="Image 2" descr="preencoded.png">    </p:cNvPr>
          <p:cNvPicPr>
            <a:picLocks noChangeAspect="1"/>
          </p:cNvPicPr>
          <p:nvPr/>
        </p:nvPicPr>
        <p:blipFill>
          <a:blip r:embed="rId3"/>
          <a:stretch>
            <a:fillRect/>
          </a:stretch>
        </p:blipFill>
        <p:spPr>
          <a:xfrm>
            <a:off x="5048131" y="1921431"/>
            <a:ext cx="4534138" cy="4534138"/>
          </a:xfrm>
          <a:prstGeom prst="rect">
            <a:avLst/>
          </a:prstGeom>
        </p:spPr>
      </p:pic>
      <p:pic>
        <p:nvPicPr>
          <p:cNvPr id="10" name="Image 3" descr="preencoded.png">    </p:cNvPr>
          <p:cNvPicPr>
            <a:picLocks noChangeAspect="1"/>
          </p:cNvPicPr>
          <p:nvPr/>
        </p:nvPicPr>
        <p:blipFill>
          <a:blip r:embed="rId4"/>
          <a:stretch>
            <a:fillRect/>
          </a:stretch>
        </p:blipFill>
        <p:spPr>
          <a:xfrm>
            <a:off x="8434388" y="3052048"/>
            <a:ext cx="358140" cy="447675"/>
          </a:xfrm>
          <a:prstGeom prst="rect">
            <a:avLst/>
          </a:prstGeom>
        </p:spPr>
      </p:pic>
      <p:sp>
        <p:nvSpPr>
          <p:cNvPr id="11" name="Text 5"/>
          <p:cNvSpPr/>
          <p:nvPr/>
        </p:nvSpPr>
        <p:spPr>
          <a:xfrm>
            <a:off x="9941243" y="4780955"/>
            <a:ext cx="3410783" cy="351949"/>
          </a:xfrm>
          <a:prstGeom prst="rect">
            <a:avLst/>
          </a:prstGeom>
          <a:noFill/>
          <a:ln/>
        </p:spPr>
        <p:txBody>
          <a:bodyPr wrap="none" lIns="0" tIns="0" rIns="0" bIns="0" rtlCol="0" anchor="t"/>
          <a:lstStyle/>
          <a:p>
            <a:pPr algn="l" indent="0" marL="0">
              <a:lnSpc>
                <a:spcPts val="2750"/>
              </a:lnSpc>
              <a:buNone/>
            </a:pPr>
            <a:r>
              <a:rPr lang="en-US" sz="2200" dirty="0">
                <a:solidFill>
                  <a:srgbClr val="3A3630"/>
                </a:solidFill>
                <a:latin typeface="Lora" pitchFamily="34" charset="0"/>
                <a:ea typeface="Lora" pitchFamily="34" charset="-122"/>
                <a:cs typeface="Lora" pitchFamily="34" charset="-120"/>
              </a:rPr>
              <a:t>Apply Extended Euclidean</a:t>
            </a:r>
            <a:endParaRPr lang="en-US" sz="2200" dirty="0"/>
          </a:p>
        </p:txBody>
      </p:sp>
      <p:sp>
        <p:nvSpPr>
          <p:cNvPr id="12" name="Text 6"/>
          <p:cNvSpPr/>
          <p:nvPr/>
        </p:nvSpPr>
        <p:spPr>
          <a:xfrm>
            <a:off x="9941243" y="5276493"/>
            <a:ext cx="3851434" cy="766048"/>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Use the algorithm to find s where as ≡ 1 (mod m)</a:t>
            </a:r>
            <a:endParaRPr lang="en-US" sz="1850" dirty="0"/>
          </a:p>
        </p:txBody>
      </p:sp>
      <p:pic>
        <p:nvPicPr>
          <p:cNvPr id="13" name="Image 4" descr="preencoded.png">    </p:cNvPr>
          <p:cNvPicPr>
            <a:picLocks noChangeAspect="1"/>
          </p:cNvPicPr>
          <p:nvPr/>
        </p:nvPicPr>
        <p:blipFill>
          <a:blip r:embed="rId5"/>
          <a:stretch>
            <a:fillRect/>
          </a:stretch>
        </p:blipFill>
        <p:spPr>
          <a:xfrm>
            <a:off x="5048131" y="1921431"/>
            <a:ext cx="4534138" cy="4534138"/>
          </a:xfrm>
          <a:prstGeom prst="rect">
            <a:avLst/>
          </a:prstGeom>
        </p:spPr>
      </p:pic>
      <p:pic>
        <p:nvPicPr>
          <p:cNvPr id="14" name="Image 5" descr="preencoded.png">    </p:cNvPr>
          <p:cNvPicPr>
            <a:picLocks noChangeAspect="1"/>
          </p:cNvPicPr>
          <p:nvPr/>
        </p:nvPicPr>
        <p:blipFill>
          <a:blip r:embed="rId6"/>
          <a:stretch>
            <a:fillRect/>
          </a:stretch>
        </p:blipFill>
        <p:spPr>
          <a:xfrm>
            <a:off x="8048625" y="5262920"/>
            <a:ext cx="358140" cy="447675"/>
          </a:xfrm>
          <a:prstGeom prst="rect">
            <a:avLst/>
          </a:prstGeom>
        </p:spPr>
      </p:pic>
      <p:sp>
        <p:nvSpPr>
          <p:cNvPr id="15" name="Text 7"/>
          <p:cNvSpPr/>
          <p:nvPr/>
        </p:nvSpPr>
        <p:spPr>
          <a:xfrm>
            <a:off x="1872972" y="4780955"/>
            <a:ext cx="2816185" cy="351949"/>
          </a:xfrm>
          <a:prstGeom prst="rect">
            <a:avLst/>
          </a:prstGeom>
          <a:noFill/>
          <a:ln/>
        </p:spPr>
        <p:txBody>
          <a:bodyPr wrap="none" lIns="0" tIns="0" rIns="0" bIns="0" rtlCol="0" anchor="t"/>
          <a:lstStyle/>
          <a:p>
            <a:pPr algn="r" indent="0" marL="0">
              <a:lnSpc>
                <a:spcPts val="2750"/>
              </a:lnSpc>
              <a:buNone/>
            </a:pPr>
            <a:r>
              <a:rPr lang="en-US" sz="2200" dirty="0">
                <a:solidFill>
                  <a:srgbClr val="3A3630"/>
                </a:solidFill>
                <a:latin typeface="Lora" pitchFamily="34" charset="0"/>
                <a:ea typeface="Lora" pitchFamily="34" charset="-122"/>
                <a:cs typeface="Lora" pitchFamily="34" charset="-120"/>
              </a:rPr>
              <a:t>Compute Solution</a:t>
            </a:r>
            <a:endParaRPr lang="en-US" sz="2200" dirty="0"/>
          </a:p>
        </p:txBody>
      </p:sp>
      <p:sp>
        <p:nvSpPr>
          <p:cNvPr id="16" name="Text 8"/>
          <p:cNvSpPr/>
          <p:nvPr/>
        </p:nvSpPr>
        <p:spPr>
          <a:xfrm>
            <a:off x="837724" y="5276493"/>
            <a:ext cx="3851434" cy="766048"/>
          </a:xfrm>
          <a:prstGeom prst="rect">
            <a:avLst/>
          </a:prstGeom>
          <a:noFill/>
          <a:ln/>
        </p:spPr>
        <p:txBody>
          <a:bodyPr wrap="square" lIns="0" tIns="0" rIns="0" bIns="0" rtlCol="0" anchor="t"/>
          <a:lstStyle/>
          <a:p>
            <a:pPr algn="r"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Multiply both sides by a⁻¹: x ≡ a⁻¹b (mod m)</a:t>
            </a:r>
            <a:endParaRPr lang="en-US" sz="1850" dirty="0"/>
          </a:p>
        </p:txBody>
      </p:sp>
      <p:pic>
        <p:nvPicPr>
          <p:cNvPr id="17" name="Image 6" descr="preencoded.png">    </p:cNvPr>
          <p:cNvPicPr>
            <a:picLocks noChangeAspect="1"/>
          </p:cNvPicPr>
          <p:nvPr/>
        </p:nvPicPr>
        <p:blipFill>
          <a:blip r:embed="rId7"/>
          <a:stretch>
            <a:fillRect/>
          </a:stretch>
        </p:blipFill>
        <p:spPr>
          <a:xfrm>
            <a:off x="5048131" y="1921431"/>
            <a:ext cx="4534138" cy="4534138"/>
          </a:xfrm>
          <a:prstGeom prst="rect">
            <a:avLst/>
          </a:prstGeom>
        </p:spPr>
      </p:pic>
      <p:pic>
        <p:nvPicPr>
          <p:cNvPr id="18" name="Image 7" descr="preencoded.png">    </p:cNvPr>
          <p:cNvPicPr>
            <a:picLocks noChangeAspect="1"/>
          </p:cNvPicPr>
          <p:nvPr/>
        </p:nvPicPr>
        <p:blipFill>
          <a:blip r:embed="rId8"/>
          <a:stretch>
            <a:fillRect/>
          </a:stretch>
        </p:blipFill>
        <p:spPr>
          <a:xfrm>
            <a:off x="5837753" y="4877157"/>
            <a:ext cx="358140" cy="447675"/>
          </a:xfrm>
          <a:prstGeom prst="rect">
            <a:avLst/>
          </a:prstGeom>
        </p:spPr>
      </p:pic>
      <p:sp>
        <p:nvSpPr>
          <p:cNvPr id="19" name="Text 9"/>
          <p:cNvSpPr/>
          <p:nvPr/>
        </p:nvSpPr>
        <p:spPr>
          <a:xfrm>
            <a:off x="837724" y="6724769"/>
            <a:ext cx="12954952" cy="766048"/>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A modular inverse of a number a modulo m exists if and only if gcd(a, m) = 1. For example, to find an inverse of 3 modulo 7, we need 3x ≡ 1 (mod 7). Testing values, we find that 3 · 5 = 15 ≡ 1 (mod 7), so 5 is the inverse of 3 modulo 7.</a:t>
            </a: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44260" y="755094"/>
            <a:ext cx="6762155" cy="625435"/>
          </a:xfrm>
          <a:prstGeom prst="rect">
            <a:avLst/>
          </a:prstGeom>
          <a:noFill/>
          <a:ln/>
        </p:spPr>
        <p:txBody>
          <a:bodyPr wrap="none" lIns="0" tIns="0" rIns="0" bIns="0" rtlCol="0" anchor="t"/>
          <a:lstStyle/>
          <a:p>
            <a:pPr algn="l" indent="0" marL="0">
              <a:lnSpc>
                <a:spcPts val="4900"/>
              </a:lnSpc>
              <a:buNone/>
            </a:pPr>
            <a:r>
              <a:rPr lang="en-US" sz="3900" dirty="0">
                <a:solidFill>
                  <a:srgbClr val="38512F"/>
                </a:solidFill>
                <a:latin typeface="Lora" pitchFamily="34" charset="0"/>
                <a:ea typeface="Lora" pitchFamily="34" charset="-122"/>
                <a:cs typeface="Lora" pitchFamily="34" charset="-120"/>
              </a:rPr>
              <a:t>Chinese Remainder Theorem</a:t>
            </a:r>
            <a:endParaRPr lang="en-US" sz="3900" dirty="0"/>
          </a:p>
        </p:txBody>
      </p:sp>
      <p:sp>
        <p:nvSpPr>
          <p:cNvPr id="3" name="Shape 1"/>
          <p:cNvSpPr/>
          <p:nvPr/>
        </p:nvSpPr>
        <p:spPr>
          <a:xfrm>
            <a:off x="744260" y="1805821"/>
            <a:ext cx="2190274" cy="1205627"/>
          </a:xfrm>
          <a:prstGeom prst="roundRect">
            <a:avLst>
              <a:gd name="adj" fmla="val 2646"/>
            </a:avLst>
          </a:prstGeom>
          <a:solidFill>
            <a:srgbClr val="F3E7D4"/>
          </a:solidFill>
          <a:ln/>
        </p:spPr>
      </p:sp>
      <p:pic>
        <p:nvPicPr>
          <p:cNvPr id="4" name="Image 0" descr="preencoded.png">    </p:cNvPr>
          <p:cNvPicPr>
            <a:picLocks noChangeAspect="1"/>
          </p:cNvPicPr>
          <p:nvPr/>
        </p:nvPicPr>
        <p:blipFill>
          <a:blip r:embed="rId1"/>
          <a:stretch>
            <a:fillRect/>
          </a:stretch>
        </p:blipFill>
        <p:spPr>
          <a:xfrm>
            <a:off x="1689854" y="2221706"/>
            <a:ext cx="298966" cy="373737"/>
          </a:xfrm>
          <a:prstGeom prst="rect">
            <a:avLst/>
          </a:prstGeom>
        </p:spPr>
      </p:pic>
      <p:sp>
        <p:nvSpPr>
          <p:cNvPr id="5" name="Text 2"/>
          <p:cNvSpPr/>
          <p:nvPr/>
        </p:nvSpPr>
        <p:spPr>
          <a:xfrm>
            <a:off x="3147179" y="2018467"/>
            <a:ext cx="2745462" cy="312658"/>
          </a:xfrm>
          <a:prstGeom prst="rect">
            <a:avLst/>
          </a:prstGeom>
          <a:noFill/>
          <a:ln/>
        </p:spPr>
        <p:txBody>
          <a:bodyPr wrap="none" lIns="0" tIns="0" rIns="0" bIns="0" rtlCol="0" anchor="t"/>
          <a:lstStyle/>
          <a:p>
            <a:pPr algn="l" indent="0" marL="0">
              <a:lnSpc>
                <a:spcPts val="2450"/>
              </a:lnSpc>
              <a:buNone/>
            </a:pPr>
            <a:r>
              <a:rPr lang="en-US" sz="1950" dirty="0">
                <a:solidFill>
                  <a:srgbClr val="3A3630"/>
                </a:solidFill>
                <a:latin typeface="Lora" pitchFamily="34" charset="0"/>
                <a:ea typeface="Lora" pitchFamily="34" charset="-122"/>
                <a:cs typeface="Lora" pitchFamily="34" charset="-120"/>
              </a:rPr>
              <a:t>System of Congruences</a:t>
            </a:r>
            <a:endParaRPr lang="en-US" sz="1950" dirty="0"/>
          </a:p>
        </p:txBody>
      </p:sp>
      <p:sp>
        <p:nvSpPr>
          <p:cNvPr id="6" name="Text 3"/>
          <p:cNvSpPr/>
          <p:nvPr/>
        </p:nvSpPr>
        <p:spPr>
          <a:xfrm>
            <a:off x="3147179" y="2458641"/>
            <a:ext cx="6462713" cy="340162"/>
          </a:xfrm>
          <a:prstGeom prst="rect">
            <a:avLst/>
          </a:prstGeom>
          <a:noFill/>
          <a:ln/>
        </p:spPr>
        <p:txBody>
          <a:bodyPr wrap="none" lIns="0" tIns="0" rIns="0" bIns="0" rtlCol="0" anchor="t"/>
          <a:lstStyle/>
          <a:p>
            <a:pPr algn="l" indent="0" marL="0">
              <a:lnSpc>
                <a:spcPts val="2650"/>
              </a:lnSpc>
              <a:buNone/>
            </a:pPr>
            <a:r>
              <a:rPr lang="en-US" sz="1650" dirty="0">
                <a:solidFill>
                  <a:srgbClr val="3A3630"/>
                </a:solidFill>
                <a:latin typeface="Source Sans Pro" pitchFamily="34" charset="0"/>
                <a:ea typeface="Source Sans Pro" pitchFamily="34" charset="-122"/>
                <a:cs typeface="Source Sans Pro" pitchFamily="34" charset="-120"/>
              </a:rPr>
              <a:t>Solve systems like x ≡ a₁ (mod m₁), x ≡ a₂ (mod m₂), ..., x ≡ aₙ (mod mₙ)</a:t>
            </a:r>
            <a:endParaRPr lang="en-US" sz="1650" dirty="0"/>
          </a:p>
        </p:txBody>
      </p:sp>
      <p:sp>
        <p:nvSpPr>
          <p:cNvPr id="7" name="Shape 4"/>
          <p:cNvSpPr/>
          <p:nvPr/>
        </p:nvSpPr>
        <p:spPr>
          <a:xfrm>
            <a:off x="3040856" y="3001923"/>
            <a:ext cx="10738961" cy="11430"/>
          </a:xfrm>
          <a:prstGeom prst="roundRect">
            <a:avLst>
              <a:gd name="adj" fmla="val 279096"/>
            </a:avLst>
          </a:prstGeom>
          <a:solidFill>
            <a:srgbClr val="D9CDBA"/>
          </a:solidFill>
          <a:ln/>
        </p:spPr>
      </p:sp>
      <p:sp>
        <p:nvSpPr>
          <p:cNvPr id="8" name="Shape 5"/>
          <p:cNvSpPr/>
          <p:nvPr/>
        </p:nvSpPr>
        <p:spPr>
          <a:xfrm>
            <a:off x="744260" y="3117771"/>
            <a:ext cx="4380548" cy="1205627"/>
          </a:xfrm>
          <a:prstGeom prst="roundRect">
            <a:avLst>
              <a:gd name="adj" fmla="val 2646"/>
            </a:avLst>
          </a:prstGeom>
          <a:solidFill>
            <a:srgbClr val="F3E7D4"/>
          </a:solidFill>
          <a:ln/>
        </p:spPr>
      </p:sp>
      <p:pic>
        <p:nvPicPr>
          <p:cNvPr id="9" name="Image 1" descr="preencoded.png">    </p:cNvPr>
          <p:cNvPicPr>
            <a:picLocks noChangeAspect="1"/>
          </p:cNvPicPr>
          <p:nvPr/>
        </p:nvPicPr>
        <p:blipFill>
          <a:blip r:embed="rId2"/>
          <a:stretch>
            <a:fillRect/>
          </a:stretch>
        </p:blipFill>
        <p:spPr>
          <a:xfrm>
            <a:off x="2784991" y="3533656"/>
            <a:ext cx="298966" cy="373737"/>
          </a:xfrm>
          <a:prstGeom prst="rect">
            <a:avLst/>
          </a:prstGeom>
        </p:spPr>
      </p:pic>
      <p:sp>
        <p:nvSpPr>
          <p:cNvPr id="10" name="Text 6"/>
          <p:cNvSpPr/>
          <p:nvPr/>
        </p:nvSpPr>
        <p:spPr>
          <a:xfrm>
            <a:off x="5337453" y="3330416"/>
            <a:ext cx="2501979" cy="312658"/>
          </a:xfrm>
          <a:prstGeom prst="rect">
            <a:avLst/>
          </a:prstGeom>
          <a:noFill/>
          <a:ln/>
        </p:spPr>
        <p:txBody>
          <a:bodyPr wrap="none" lIns="0" tIns="0" rIns="0" bIns="0" rtlCol="0" anchor="t"/>
          <a:lstStyle/>
          <a:p>
            <a:pPr algn="l" indent="0" marL="0">
              <a:lnSpc>
                <a:spcPts val="2450"/>
              </a:lnSpc>
              <a:buNone/>
            </a:pPr>
            <a:r>
              <a:rPr lang="en-US" sz="1950" dirty="0">
                <a:solidFill>
                  <a:srgbClr val="3A3630"/>
                </a:solidFill>
                <a:latin typeface="Lora" pitchFamily="34" charset="0"/>
                <a:ea typeface="Lora" pitchFamily="34" charset="-122"/>
                <a:cs typeface="Lora" pitchFamily="34" charset="-120"/>
              </a:rPr>
              <a:t>Verify Conditions</a:t>
            </a:r>
            <a:endParaRPr lang="en-US" sz="1950" dirty="0"/>
          </a:p>
        </p:txBody>
      </p:sp>
      <p:sp>
        <p:nvSpPr>
          <p:cNvPr id="11" name="Text 7"/>
          <p:cNvSpPr/>
          <p:nvPr/>
        </p:nvSpPr>
        <p:spPr>
          <a:xfrm>
            <a:off x="5337453" y="3770590"/>
            <a:ext cx="5815489" cy="340162"/>
          </a:xfrm>
          <a:prstGeom prst="rect">
            <a:avLst/>
          </a:prstGeom>
          <a:noFill/>
          <a:ln/>
        </p:spPr>
        <p:txBody>
          <a:bodyPr wrap="none" lIns="0" tIns="0" rIns="0" bIns="0" rtlCol="0" anchor="t"/>
          <a:lstStyle/>
          <a:p>
            <a:pPr algn="l" indent="0" marL="0">
              <a:lnSpc>
                <a:spcPts val="2650"/>
              </a:lnSpc>
              <a:buNone/>
            </a:pPr>
            <a:r>
              <a:rPr lang="en-US" sz="1650" dirty="0">
                <a:solidFill>
                  <a:srgbClr val="3A3630"/>
                </a:solidFill>
                <a:latin typeface="Source Sans Pro" pitchFamily="34" charset="0"/>
                <a:ea typeface="Source Sans Pro" pitchFamily="34" charset="-122"/>
                <a:cs typeface="Source Sans Pro" pitchFamily="34" charset="-120"/>
              </a:rPr>
              <a:t>Ensure moduli are pairwise relatively prime: gcd(mᵢ, mⱼ) = 1 for i ≠ j</a:t>
            </a:r>
            <a:endParaRPr lang="en-US" sz="1650" dirty="0"/>
          </a:p>
        </p:txBody>
      </p:sp>
      <p:sp>
        <p:nvSpPr>
          <p:cNvPr id="12" name="Shape 8"/>
          <p:cNvSpPr/>
          <p:nvPr/>
        </p:nvSpPr>
        <p:spPr>
          <a:xfrm>
            <a:off x="5231130" y="4313873"/>
            <a:ext cx="8548688" cy="11430"/>
          </a:xfrm>
          <a:prstGeom prst="roundRect">
            <a:avLst>
              <a:gd name="adj" fmla="val 279096"/>
            </a:avLst>
          </a:prstGeom>
          <a:solidFill>
            <a:srgbClr val="D9CDBA"/>
          </a:solidFill>
          <a:ln/>
        </p:spPr>
      </p:sp>
      <p:sp>
        <p:nvSpPr>
          <p:cNvPr id="13" name="Shape 9"/>
          <p:cNvSpPr/>
          <p:nvPr/>
        </p:nvSpPr>
        <p:spPr>
          <a:xfrm>
            <a:off x="744260" y="4429720"/>
            <a:ext cx="6570940" cy="1205627"/>
          </a:xfrm>
          <a:prstGeom prst="roundRect">
            <a:avLst>
              <a:gd name="adj" fmla="val 2646"/>
            </a:avLst>
          </a:prstGeom>
          <a:solidFill>
            <a:srgbClr val="F3E7D4"/>
          </a:solidFill>
          <a:ln/>
        </p:spPr>
      </p:sp>
      <p:pic>
        <p:nvPicPr>
          <p:cNvPr id="14" name="Image 2" descr="preencoded.png">    </p:cNvPr>
          <p:cNvPicPr>
            <a:picLocks noChangeAspect="1"/>
          </p:cNvPicPr>
          <p:nvPr/>
        </p:nvPicPr>
        <p:blipFill>
          <a:blip r:embed="rId3"/>
          <a:stretch>
            <a:fillRect/>
          </a:stretch>
        </p:blipFill>
        <p:spPr>
          <a:xfrm>
            <a:off x="3880247" y="4845606"/>
            <a:ext cx="298966" cy="373737"/>
          </a:xfrm>
          <a:prstGeom prst="rect">
            <a:avLst/>
          </a:prstGeom>
        </p:spPr>
      </p:pic>
      <p:sp>
        <p:nvSpPr>
          <p:cNvPr id="15" name="Text 10"/>
          <p:cNvSpPr/>
          <p:nvPr/>
        </p:nvSpPr>
        <p:spPr>
          <a:xfrm>
            <a:off x="7527846" y="4642366"/>
            <a:ext cx="2501979" cy="312658"/>
          </a:xfrm>
          <a:prstGeom prst="rect">
            <a:avLst/>
          </a:prstGeom>
          <a:noFill/>
          <a:ln/>
        </p:spPr>
        <p:txBody>
          <a:bodyPr wrap="none" lIns="0" tIns="0" rIns="0" bIns="0" rtlCol="0" anchor="t"/>
          <a:lstStyle/>
          <a:p>
            <a:pPr algn="l" indent="0" marL="0">
              <a:lnSpc>
                <a:spcPts val="2450"/>
              </a:lnSpc>
              <a:buNone/>
            </a:pPr>
            <a:r>
              <a:rPr lang="en-US" sz="1950" dirty="0">
                <a:solidFill>
                  <a:srgbClr val="3A3630"/>
                </a:solidFill>
                <a:latin typeface="Lora" pitchFamily="34" charset="0"/>
                <a:ea typeface="Lora" pitchFamily="34" charset="-122"/>
                <a:cs typeface="Lora" pitchFamily="34" charset="-120"/>
              </a:rPr>
              <a:t>Compute Solution</a:t>
            </a:r>
            <a:endParaRPr lang="en-US" sz="1950" dirty="0"/>
          </a:p>
        </p:txBody>
      </p:sp>
      <p:sp>
        <p:nvSpPr>
          <p:cNvPr id="16" name="Text 11"/>
          <p:cNvSpPr/>
          <p:nvPr/>
        </p:nvSpPr>
        <p:spPr>
          <a:xfrm>
            <a:off x="7527846" y="5082540"/>
            <a:ext cx="5884426" cy="340162"/>
          </a:xfrm>
          <a:prstGeom prst="rect">
            <a:avLst/>
          </a:prstGeom>
          <a:noFill/>
          <a:ln/>
        </p:spPr>
        <p:txBody>
          <a:bodyPr wrap="none" lIns="0" tIns="0" rIns="0" bIns="0" rtlCol="0" anchor="t"/>
          <a:lstStyle/>
          <a:p>
            <a:pPr algn="l" indent="0" marL="0">
              <a:lnSpc>
                <a:spcPts val="2650"/>
              </a:lnSpc>
              <a:buNone/>
            </a:pPr>
            <a:r>
              <a:rPr lang="en-US" sz="1650" dirty="0">
                <a:solidFill>
                  <a:srgbClr val="3A3630"/>
                </a:solidFill>
                <a:latin typeface="Source Sans Pro" pitchFamily="34" charset="0"/>
                <a:ea typeface="Source Sans Pro" pitchFamily="34" charset="-122"/>
                <a:cs typeface="Source Sans Pro" pitchFamily="34" charset="-120"/>
              </a:rPr>
              <a:t>Find x ≡ a (mod M) where M = m₁·m₂·...·mₙ using back substitution</a:t>
            </a:r>
            <a:endParaRPr lang="en-US" sz="1650" dirty="0"/>
          </a:p>
        </p:txBody>
      </p:sp>
      <p:sp>
        <p:nvSpPr>
          <p:cNvPr id="17" name="Text 12"/>
          <p:cNvSpPr/>
          <p:nvPr/>
        </p:nvSpPr>
        <p:spPr>
          <a:xfrm>
            <a:off x="744260" y="5874544"/>
            <a:ext cx="13141881" cy="680323"/>
          </a:xfrm>
          <a:prstGeom prst="rect">
            <a:avLst/>
          </a:prstGeom>
          <a:noFill/>
          <a:ln/>
        </p:spPr>
        <p:txBody>
          <a:bodyPr wrap="square" lIns="0" tIns="0" rIns="0" bIns="0" rtlCol="0" anchor="t"/>
          <a:lstStyle/>
          <a:p>
            <a:pPr algn="l" indent="0" marL="0">
              <a:lnSpc>
                <a:spcPts val="2650"/>
              </a:lnSpc>
              <a:buNone/>
            </a:pPr>
            <a:r>
              <a:rPr lang="en-US" sz="1650" dirty="0">
                <a:solidFill>
                  <a:srgbClr val="3A3630"/>
                </a:solidFill>
                <a:latin typeface="Source Sans Pro" pitchFamily="34" charset="0"/>
                <a:ea typeface="Source Sans Pro" pitchFamily="34" charset="-122"/>
                <a:cs typeface="Source Sans Pro" pitchFamily="34" charset="-120"/>
              </a:rPr>
              <a:t>The Chinese Remainder Theorem allows us to solve systems of congruences with pairwise relatively prime moduli. For example, to solve x ≡ 1 (mod 5), x ≡ 2 (mod 6), and x ≡ 3 (mod 7), we use back substitution to find x ≡ 206 (mod 210).</a:t>
            </a:r>
            <a:endParaRPr lang="en-US" sz="1650" dirty="0"/>
          </a:p>
        </p:txBody>
      </p:sp>
      <p:sp>
        <p:nvSpPr>
          <p:cNvPr id="18" name="Text 13"/>
          <p:cNvSpPr/>
          <p:nvPr/>
        </p:nvSpPr>
        <p:spPr>
          <a:xfrm>
            <a:off x="744260" y="6794063"/>
            <a:ext cx="13141881" cy="680323"/>
          </a:xfrm>
          <a:prstGeom prst="rect">
            <a:avLst/>
          </a:prstGeom>
          <a:noFill/>
          <a:ln/>
        </p:spPr>
        <p:txBody>
          <a:bodyPr wrap="square" lIns="0" tIns="0" rIns="0" bIns="0" rtlCol="0" anchor="t"/>
          <a:lstStyle/>
          <a:p>
            <a:pPr algn="l" indent="0" marL="0">
              <a:lnSpc>
                <a:spcPts val="2650"/>
              </a:lnSpc>
              <a:buNone/>
            </a:pPr>
            <a:r>
              <a:rPr lang="en-US" sz="1650" dirty="0">
                <a:solidFill>
                  <a:srgbClr val="3A3630"/>
                </a:solidFill>
                <a:latin typeface="Source Sans Pro" pitchFamily="34" charset="0"/>
                <a:ea typeface="Source Sans Pro" pitchFamily="34" charset="-122"/>
                <a:cs typeface="Source Sans Pro" pitchFamily="34" charset="-120"/>
              </a:rPr>
              <a:t>This theorem has practical applications in computer arithmetic with large integers, where numbers can be represented by their remainders modulo several primes, allowing for efficient computation.</a:t>
            </a:r>
            <a:endParaRPr lang="en-US" sz="16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2025-04-28T17:50:41Z</dcterms:created>
  <dcterms:modified xsi:type="dcterms:W3CDTF">2025-04-28T17:50:41Z</dcterms:modified>
</cp:coreProperties>
</file>